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303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4" r:id="rId40"/>
    <p:sldId id="295" r:id="rId41"/>
    <p:sldId id="296" r:id="rId42"/>
    <p:sldId id="297" r:id="rId43"/>
    <p:sldId id="298" r:id="rId44"/>
    <p:sldId id="299" r:id="rId45"/>
    <p:sldId id="326" r:id="rId46"/>
    <p:sldId id="327" r:id="rId47"/>
    <p:sldId id="328" r:id="rId48"/>
    <p:sldId id="329" r:id="rId49"/>
    <p:sldId id="330" r:id="rId50"/>
    <p:sldId id="331" r:id="rId51"/>
    <p:sldId id="332" r:id="rId52"/>
    <p:sldId id="333" r:id="rId53"/>
    <p:sldId id="334" r:id="rId54"/>
    <p:sldId id="335" r:id="rId55"/>
    <p:sldId id="336" r:id="rId56"/>
    <p:sldId id="337" r:id="rId57"/>
    <p:sldId id="338" r:id="rId58"/>
    <p:sldId id="339" r:id="rId59"/>
    <p:sldId id="340" r:id="rId60"/>
    <p:sldId id="341" r:id="rId61"/>
    <p:sldId id="342" r:id="rId62"/>
    <p:sldId id="343" r:id="rId63"/>
    <p:sldId id="344" r:id="rId64"/>
    <p:sldId id="345" r:id="rId65"/>
    <p:sldId id="346" r:id="rId66"/>
    <p:sldId id="347" r:id="rId67"/>
    <p:sldId id="348" r:id="rId68"/>
    <p:sldId id="300" r:id="rId69"/>
    <p:sldId id="301" r:id="rId70"/>
    <p:sldId id="302" r:id="rId71"/>
    <p:sldId id="304" r:id="rId72"/>
    <p:sldId id="305" r:id="rId73"/>
    <p:sldId id="306" r:id="rId74"/>
    <p:sldId id="307" r:id="rId75"/>
    <p:sldId id="308" r:id="rId76"/>
    <p:sldId id="309" r:id="rId77"/>
    <p:sldId id="310" r:id="rId78"/>
    <p:sldId id="311" r:id="rId79"/>
    <p:sldId id="312" r:id="rId80"/>
    <p:sldId id="313" r:id="rId81"/>
    <p:sldId id="314" r:id="rId82"/>
    <p:sldId id="315" r:id="rId83"/>
    <p:sldId id="316" r:id="rId84"/>
    <p:sldId id="317" r:id="rId85"/>
    <p:sldId id="318" r:id="rId86"/>
    <p:sldId id="319" r:id="rId87"/>
    <p:sldId id="320" r:id="rId88"/>
    <p:sldId id="321" r:id="rId89"/>
    <p:sldId id="322" r:id="rId9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6CB8B-5A79-4317-9A74-2BAC2CAB5DBA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2A4F7-2F02-4357-BE0A-6310C75FC0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823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ru-RU" altLang="ru-RU"/>
              <a:t>Б.В. Белявский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5B0900-3CE1-4DB1-8F4B-C6414C837931}" type="slidenum">
              <a:rPr lang="ru-RU" altLang="ru-RU"/>
              <a:pPr/>
              <a:t>45</a:t>
            </a:fld>
            <a:endParaRPr lang="ru-RU" altLang="ru-RU"/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                             9--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0D2D6DBE-D88F-4C81-93F3-0C2D7791DB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9371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216DB54D-3C92-41EC-A2F6-A54E9CB6B6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506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231C333-255C-49A5-9163-625CD331D9C7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B1FC09F-F1D1-42EC-90A2-F0BD29B9837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Специальная дошкольная педагогика и психология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650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6984776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468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756084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756084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766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548680"/>
            <a:ext cx="8243549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1950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76672"/>
            <a:ext cx="8477923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86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1897"/>
            <a:ext cx="7632848" cy="24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17717"/>
            <a:ext cx="7632848" cy="3175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767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7494946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0848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7539691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132856"/>
            <a:ext cx="7539691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401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7735226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381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7128792" cy="637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031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1613"/>
            <a:ext cx="6557609" cy="6547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58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92564"/>
            <a:ext cx="8568952" cy="502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193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30" y="1340768"/>
            <a:ext cx="899081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3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1"/>
            <a:ext cx="7488832" cy="3888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77" y="4077072"/>
            <a:ext cx="7453863" cy="222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568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64" y="692697"/>
            <a:ext cx="8186876" cy="530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391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6382"/>
            <a:ext cx="7200800" cy="339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30886"/>
            <a:ext cx="7200800" cy="2550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646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08" y="620688"/>
            <a:ext cx="8249448" cy="5589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0800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7416824" cy="317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17501"/>
            <a:ext cx="7344816" cy="305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7966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48684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69978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5708"/>
            <a:ext cx="8291486" cy="389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5857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328098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8541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6984776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7056784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2203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4" y="1628800"/>
            <a:ext cx="897013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8785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074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477538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260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6408712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96142"/>
            <a:ext cx="6480720" cy="444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63597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79"/>
            <a:ext cx="7776864" cy="5929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00091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6140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5387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18279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74" y="3429000"/>
            <a:ext cx="716206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3668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8280"/>
            <a:ext cx="6553211" cy="630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2791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1"/>
            <a:ext cx="7128792" cy="6660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8875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30182"/>
            <a:ext cx="6676404" cy="6827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0599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0158"/>
            <a:ext cx="8363068" cy="618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919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8045032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86" y="2852936"/>
            <a:ext cx="802539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0217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647"/>
            <a:ext cx="6890270" cy="411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29" y="4129906"/>
            <a:ext cx="6869541" cy="261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98891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6480720" cy="2466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78" y="2786351"/>
            <a:ext cx="6469078" cy="3869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2671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352927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97166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712967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70" y="2501374"/>
            <a:ext cx="8705625" cy="401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1511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704856" cy="6414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79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79388" y="476250"/>
            <a:ext cx="8736012" cy="2881313"/>
          </a:xfrm>
          <a:prstGeom prst="roundRect">
            <a:avLst>
              <a:gd name="adj" fmla="val 48167"/>
            </a:avLst>
          </a:prstGeom>
        </p:spPr>
        <p:txBody>
          <a:bodyPr/>
          <a:lstStyle/>
          <a:p>
            <a:r>
              <a:rPr lang="ru-RU" altLang="ru-RU" sz="3200" i="1"/>
              <a:t>Современная система</a:t>
            </a:r>
            <a:br>
              <a:rPr lang="ru-RU" altLang="ru-RU" sz="3200" i="1"/>
            </a:br>
            <a:r>
              <a:rPr lang="ru-RU" altLang="ru-RU" sz="3200" i="1"/>
              <a:t>специального (коррекционного) образования в Свердловской области: основные тенденции развития</a:t>
            </a:r>
            <a:endParaRPr lang="ru-RU" altLang="ru-RU" sz="3200"/>
          </a:p>
        </p:txBody>
      </p:sp>
    </p:spTree>
    <p:extLst>
      <p:ext uri="{BB962C8B-B14F-4D97-AF65-F5344CB8AC3E}">
        <p14:creationId xmlns:p14="http://schemas.microsoft.com/office/powerpoint/2010/main" val="271282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/>
          <p:cNvSpPr>
            <a:spLocks noGrp="1" noChangeArrowheads="1"/>
          </p:cNvSpPr>
          <p:nvPr>
            <p:ph type="title"/>
          </p:nvPr>
        </p:nvSpPr>
        <p:spPr>
          <a:xfrm>
            <a:off x="647700" y="549275"/>
            <a:ext cx="8101013" cy="14398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Содержание понятия</a:t>
            </a:r>
            <a:br>
              <a:rPr lang="ru-RU" altLang="ru-RU" sz="2800"/>
            </a:br>
            <a:r>
              <a:rPr lang="ru-RU" altLang="ru-RU" sz="2800"/>
              <a:t>«система специального (коррекционного) образования» включает в себя следующие характеристики: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492375"/>
            <a:ext cx="8642350" cy="42497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b="1"/>
              <a:t>характеристика структуры учреждений, в которых созданы наименее ограничивающие условия для удовлетворения особых образовательных потребностей детей</a:t>
            </a:r>
          </a:p>
          <a:p>
            <a:pPr>
              <a:lnSpc>
                <a:spcPct val="80000"/>
              </a:lnSpc>
            </a:pPr>
            <a:endParaRPr lang="ru-RU" altLang="ru-RU" sz="2400" b="1"/>
          </a:p>
          <a:p>
            <a:pPr>
              <a:lnSpc>
                <a:spcPct val="80000"/>
              </a:lnSpc>
            </a:pPr>
            <a:r>
              <a:rPr lang="ru-RU" altLang="ru-RU" sz="2400" b="1"/>
              <a:t>характеристика тех групп детей, которые типологизируются как лети с ограниченными возможностями здоровья</a:t>
            </a:r>
          </a:p>
          <a:p>
            <a:pPr>
              <a:lnSpc>
                <a:spcPct val="80000"/>
              </a:lnSpc>
            </a:pPr>
            <a:endParaRPr lang="ru-RU" altLang="ru-RU" sz="2400" b="1"/>
          </a:p>
          <a:p>
            <a:pPr>
              <a:lnSpc>
                <a:spcPct val="80000"/>
              </a:lnSpc>
            </a:pPr>
            <a:r>
              <a:rPr lang="ru-RU" altLang="ru-RU" sz="2400" b="1"/>
              <a:t>характеристика и выбор методов, направленных на удовлетворение особых образовательных потребностей детей с ограниченными возможностями 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157948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AutoShape 2"/>
          <p:cNvSpPr>
            <a:spLocks noGrp="1" noChangeArrowheads="1"/>
          </p:cNvSpPr>
          <p:nvPr>
            <p:ph type="title"/>
          </p:nvPr>
        </p:nvSpPr>
        <p:spPr>
          <a:xfrm>
            <a:off x="250825" y="549275"/>
            <a:ext cx="8569325" cy="12239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Система</a:t>
            </a:r>
            <a:br>
              <a:rPr lang="ru-RU" altLang="ru-RU" sz="2800"/>
            </a:br>
            <a:r>
              <a:rPr lang="ru-RU" altLang="ru-RU" sz="2800"/>
              <a:t>специального (коррекционного) образования строится с учетом следующих принципов: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62200"/>
            <a:ext cx="8424862" cy="4235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800"/>
              <a:t> </a:t>
            </a:r>
            <a:r>
              <a:rPr lang="ru-RU" altLang="ru-RU" sz="1800" b="1"/>
              <a:t>принцип всеобщности и общедоступности специального (коррекционного) образования</a:t>
            </a:r>
          </a:p>
          <a:p>
            <a:pPr>
              <a:lnSpc>
                <a:spcPct val="80000"/>
              </a:lnSpc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1800" b="1"/>
              <a:t>принцип адаптивности и вариативности специального (коррекционного) образования</a:t>
            </a:r>
          </a:p>
          <a:p>
            <a:pPr>
              <a:lnSpc>
                <a:spcPct val="80000"/>
              </a:lnSpc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1800" b="1"/>
              <a:t>принцип обязательности специального (коррекционного) образования</a:t>
            </a:r>
          </a:p>
          <a:p>
            <a:pPr>
              <a:lnSpc>
                <a:spcPct val="80000"/>
              </a:lnSpc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1800" b="1"/>
              <a:t>принцип цензовости специального (коррекционного) образования</a:t>
            </a:r>
          </a:p>
          <a:p>
            <a:pPr>
              <a:lnSpc>
                <a:spcPct val="80000"/>
              </a:lnSpc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1800" b="1"/>
              <a:t>принцип дифференцированности системы специальных образовательных учреждений</a:t>
            </a:r>
          </a:p>
          <a:p>
            <a:pPr>
              <a:lnSpc>
                <a:spcPct val="80000"/>
              </a:lnSpc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1800" b="1"/>
              <a:t>принцип гуманистического характера специального (коррекционного) образования</a:t>
            </a:r>
          </a:p>
          <a:p>
            <a:pPr>
              <a:lnSpc>
                <a:spcPct val="80000"/>
              </a:lnSpc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1800" b="1"/>
              <a:t>принцип сотрудничества образовательных учреждений, семьи и общественности в образовании детей с ограниченными возможностями 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17528916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80400" cy="122396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Приоритетные направления</a:t>
            </a:r>
            <a:r>
              <a:rPr lang="en-US" altLang="ru-RU" sz="2800"/>
              <a:t/>
            </a:r>
            <a:br>
              <a:rPr lang="en-US" altLang="ru-RU" sz="2800"/>
            </a:br>
            <a:r>
              <a:rPr lang="ru-RU" altLang="ru-RU" sz="2800"/>
              <a:t>развития системы специального (коррекционного) образования</a:t>
            </a:r>
            <a:r>
              <a:rPr lang="ru-RU" altLang="ru-RU" sz="3200"/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362200"/>
            <a:ext cx="8569325" cy="4235450"/>
          </a:xfrm>
        </p:spPr>
        <p:txBody>
          <a:bodyPr/>
          <a:lstStyle/>
          <a:p>
            <a:endParaRPr lang="ru-RU" altLang="ru-RU" sz="2200" b="1"/>
          </a:p>
          <a:p>
            <a:r>
              <a:rPr lang="ru-RU" altLang="ru-RU" sz="2200" b="1"/>
              <a:t>сохранение и совершенствование существующей сети специальных (коррекционных) образовательных учреждений с параллельным развитием интегрированного обучения</a:t>
            </a:r>
          </a:p>
          <a:p>
            <a:endParaRPr lang="ru-RU" altLang="ru-RU" sz="2200" b="1"/>
          </a:p>
          <a:p>
            <a:r>
              <a:rPr lang="ru-RU" altLang="ru-RU" sz="2200" b="1"/>
              <a:t>развитие системы обучения и воспитания детей, имеющих тяжелые нарушения умственного и физического развития</a:t>
            </a:r>
          </a:p>
          <a:p>
            <a:endParaRPr lang="ru-RU" altLang="ru-RU" sz="2200" b="1"/>
          </a:p>
        </p:txBody>
      </p:sp>
    </p:spTree>
    <p:extLst>
      <p:ext uri="{BB962C8B-B14F-4D97-AF65-F5344CB8AC3E}">
        <p14:creationId xmlns:p14="http://schemas.microsoft.com/office/powerpoint/2010/main" val="186729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91512" cy="136683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Приоритетные направления</a:t>
            </a:r>
            <a:br>
              <a:rPr lang="ru-RU" altLang="ru-RU" sz="2800"/>
            </a:br>
            <a:r>
              <a:rPr lang="ru-RU" altLang="ru-RU" sz="2800"/>
              <a:t>развития системы специального (коррекционного) образования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349500"/>
            <a:ext cx="8353425" cy="4248150"/>
          </a:xfrm>
        </p:spPr>
        <p:txBody>
          <a:bodyPr>
            <a:normAutofit fontScale="92500"/>
          </a:bodyPr>
          <a:lstStyle/>
          <a:p>
            <a:r>
              <a:rPr lang="ru-RU" altLang="ru-RU" sz="2200" b="1"/>
              <a:t>создание условий для получения детьми с ограниченными возможностями здоровья начального, среднего и высшего профессионального образования</a:t>
            </a:r>
          </a:p>
          <a:p>
            <a:endParaRPr lang="ru-RU" altLang="ru-RU" sz="2200" b="1"/>
          </a:p>
          <a:p>
            <a:r>
              <a:rPr lang="ru-RU" altLang="ru-RU" sz="2200" b="1"/>
              <a:t>организация образования детей-инвалидов на основе дистанционных образовательных технологий</a:t>
            </a:r>
          </a:p>
          <a:p>
            <a:endParaRPr lang="ru-RU" altLang="ru-RU" sz="2200" b="1"/>
          </a:p>
          <a:p>
            <a:pPr algn="ctr">
              <a:buFont typeface="Wingdings" pitchFamily="2" charset="2"/>
              <a:buNone/>
            </a:pPr>
            <a:r>
              <a:rPr lang="ru-RU" altLang="ru-RU" sz="2200" b="1"/>
              <a:t>«О создании условий для получения образования детьми с ограниченными возможностями здоровья и детьми-инвалидами»: Письмо Министерства образования и науки России от 18.04.2008 № АФ-150/06 </a:t>
            </a:r>
          </a:p>
        </p:txBody>
      </p:sp>
    </p:spTree>
    <p:extLst>
      <p:ext uri="{BB962C8B-B14F-4D97-AF65-F5344CB8AC3E}">
        <p14:creationId xmlns:p14="http://schemas.microsoft.com/office/powerpoint/2010/main" val="128743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15" y="2060848"/>
            <a:ext cx="8190341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221711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351837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Система специального (коррекционного) образования Свердловской области</a:t>
            </a:r>
          </a:p>
        </p:txBody>
      </p:sp>
      <p:sp>
        <p:nvSpPr>
          <p:cNvPr id="63493" name="Rectangle 5"/>
          <p:cNvSpPr>
            <a:spLocks noChangeArrowheads="1"/>
          </p:cNvSpPr>
          <p:nvPr>
            <p:ph type="body" idx="1"/>
          </p:nvPr>
        </p:nvSpPr>
        <p:spPr>
          <a:xfrm>
            <a:off x="323850" y="2276475"/>
            <a:ext cx="8496300" cy="4392613"/>
          </a:xfrm>
          <a:noFill/>
          <a:ln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2200" b="1"/>
              <a:t>дошкольные образовательные учреждения компенсирующей и комбинированной направленности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2200" b="1"/>
              <a:t>специальные (коррекционные) образовательные учреждения</a:t>
            </a:r>
          </a:p>
          <a:p>
            <a:pPr>
              <a:lnSpc>
                <a:spcPct val="80000"/>
              </a:lnSpc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2200" b="1"/>
              <a:t>специальные (коррекционные) классы при общеобразовательных учреждениях</a:t>
            </a:r>
          </a:p>
          <a:p>
            <a:pPr>
              <a:lnSpc>
                <a:spcPct val="80000"/>
              </a:lnSpc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2200" b="1"/>
              <a:t>общеобразовательные учреждения, в которых созданы условия для обучения детей с ограниченными возможностями здоровья в общем потоке обучающихся</a:t>
            </a:r>
          </a:p>
          <a:p>
            <a:pPr>
              <a:lnSpc>
                <a:spcPct val="80000"/>
              </a:lnSpc>
            </a:pPr>
            <a:endParaRPr lang="ru-RU" altLang="ru-RU" sz="800" b="1"/>
          </a:p>
          <a:p>
            <a:pPr>
              <a:lnSpc>
                <a:spcPct val="80000"/>
              </a:lnSpc>
            </a:pPr>
            <a:r>
              <a:rPr lang="ru-RU" altLang="ru-RU" sz="2200" b="1"/>
              <a:t>специальные (коррекционные) группы при учреждениях начального и среднего профессионального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7320434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Схема анализа состояния и тенденций развития специального (коррекционного) образования Свердловской области</a:t>
            </a:r>
          </a:p>
        </p:txBody>
      </p:sp>
      <p:graphicFrame>
        <p:nvGraphicFramePr>
          <p:cNvPr id="89138" name="Group 50"/>
          <p:cNvGraphicFramePr>
            <a:graphicFrameLocks noGrp="1"/>
          </p:cNvGraphicFramePr>
          <p:nvPr>
            <p:ph type="tbl" idx="1"/>
          </p:nvPr>
        </p:nvGraphicFramePr>
        <p:xfrm>
          <a:off x="827088" y="2636838"/>
          <a:ext cx="7910512" cy="3521393"/>
        </p:xfrm>
        <a:graphic>
          <a:graphicData uri="http://schemas.openxmlformats.org/drawingml/2006/table">
            <a:tbl>
              <a:tblPr/>
              <a:tblGrid>
                <a:gridCol w="1717675"/>
                <a:gridCol w="1446212"/>
                <a:gridCol w="1582738"/>
                <a:gridCol w="1582737"/>
                <a:gridCol w="1581150"/>
              </a:tblGrid>
              <a:tr h="56197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Тенденция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Причина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Оценка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Прогноз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02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Положительные аспекты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Отрицательные аспекты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1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0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61292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91512" cy="10795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Численность обучающихся</a:t>
            </a:r>
            <a:br>
              <a:rPr lang="ru-RU" altLang="ru-RU" sz="2800"/>
            </a:br>
            <a:r>
              <a:rPr lang="ru-RU" altLang="ru-RU" sz="2800"/>
              <a:t>с ограниченными возможностями здоровья на начало 2010-2011 учебного года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362200"/>
            <a:ext cx="8064500" cy="430688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altLang="ru-RU" sz="9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Всего обучающихся с ограниченными возможностями здоровья - 13 440 человек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в том числе: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7 748 человек (58 %) получают образование в специальных (коррекционных) общеобразовательных учреждениях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/>
              <a:t>5 692 человека (42 %) обучаются в специальных (коррекционных) классах, организованных при общеобразовательных учреждениях</a:t>
            </a:r>
          </a:p>
        </p:txBody>
      </p:sp>
    </p:spTree>
    <p:extLst>
      <p:ext uri="{BB962C8B-B14F-4D97-AF65-F5344CB8AC3E}">
        <p14:creationId xmlns:p14="http://schemas.microsoft.com/office/powerpoint/2010/main" val="40419667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/>
              <a:t>Численность обучающихся в СКОУ в период 1992 – 2011 гг.</a:t>
            </a:r>
          </a:p>
        </p:txBody>
      </p:sp>
      <p:graphicFrame>
        <p:nvGraphicFramePr>
          <p:cNvPr id="91163" name="Group 27"/>
          <p:cNvGraphicFramePr>
            <a:graphicFrameLocks noGrp="1"/>
          </p:cNvGraphicFramePr>
          <p:nvPr>
            <p:ph type="tbl" idx="1"/>
          </p:nvPr>
        </p:nvGraphicFramePr>
        <p:xfrm>
          <a:off x="838200" y="2708275"/>
          <a:ext cx="7693025" cy="3197162"/>
        </p:xfrm>
        <a:graphic>
          <a:graphicData uri="http://schemas.openxmlformats.org/drawingml/2006/table">
            <a:tbl>
              <a:tblPr/>
              <a:tblGrid>
                <a:gridCol w="1538288"/>
                <a:gridCol w="1538287"/>
                <a:gridCol w="1539875"/>
                <a:gridCol w="1538288"/>
                <a:gridCol w="1538287"/>
              </a:tblGrid>
              <a:tr h="1296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1992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1996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2005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2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11 943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12 477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12 561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9 913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7 748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1834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8280400" cy="57626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/>
              <a:t>Специальные (коррекционные)</a:t>
            </a:r>
            <a:r>
              <a:rPr lang="en-US" altLang="ru-RU" sz="2400"/>
              <a:t/>
            </a:r>
            <a:br>
              <a:rPr lang="en-US" altLang="ru-RU" sz="2400"/>
            </a:br>
            <a:r>
              <a:rPr lang="ru-RU" altLang="ru-RU" sz="2400"/>
              <a:t>общеобразовательные учреждения</a:t>
            </a:r>
          </a:p>
        </p:txBody>
      </p:sp>
      <p:graphicFrame>
        <p:nvGraphicFramePr>
          <p:cNvPr id="48363" name="Group 2283"/>
          <p:cNvGraphicFramePr>
            <a:graphicFrameLocks noGrp="1"/>
          </p:cNvGraphicFramePr>
          <p:nvPr/>
        </p:nvGraphicFramePr>
        <p:xfrm>
          <a:off x="250825" y="836613"/>
          <a:ext cx="8569325" cy="6275705"/>
        </p:xfrm>
        <a:graphic>
          <a:graphicData uri="http://schemas.openxmlformats.org/drawingml/2006/table">
            <a:tbl>
              <a:tblPr/>
              <a:tblGrid>
                <a:gridCol w="3889375"/>
                <a:gridCol w="792163"/>
                <a:gridCol w="1439862"/>
                <a:gridCol w="1079500"/>
                <a:gridCol w="1368425"/>
              </a:tblGrid>
              <a:tr h="95091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Виды С(К)ОУ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Из них школ-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интернатов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Всего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обуч-ся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инвалидов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Школы для умственно отсталых детей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4911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Школы для неслышащих детей 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Школы для слабослышащих и позднооглохших детей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Школы для слабовидящих и поздноослепших детей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Школы для детей </a:t>
                      </a:r>
                      <a:r>
                        <a:rPr kumimoji="0" lang="en-US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 тяжелыми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нарушениями речи</a:t>
                      </a:r>
                      <a:endParaRPr kumimoji="0" lang="en-US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Школы для детей</a:t>
                      </a:r>
                      <a:r>
                        <a:rPr kumimoji="0" lang="en-US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с нарушениями опорно-двигательного аппарата</a:t>
                      </a:r>
                      <a:endParaRPr kumimoji="0" lang="en-US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Школы для детей с задержкой психического развития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3393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441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Количество специальных (коррекционных) общеобразовательных учреждений в период 1992 – 2010 гг.</a:t>
            </a:r>
          </a:p>
        </p:txBody>
      </p:sp>
      <p:graphicFrame>
        <p:nvGraphicFramePr>
          <p:cNvPr id="93211" name="Group 27"/>
          <p:cNvGraphicFramePr>
            <a:graphicFrameLocks noGrp="1"/>
          </p:cNvGraphicFramePr>
          <p:nvPr>
            <p:ph type="tbl" idx="1"/>
          </p:nvPr>
        </p:nvGraphicFramePr>
        <p:xfrm>
          <a:off x="838200" y="2924175"/>
          <a:ext cx="7693025" cy="2809876"/>
        </p:xfrm>
        <a:graphic>
          <a:graphicData uri="http://schemas.openxmlformats.org/drawingml/2006/table">
            <a:tbl>
              <a:tblPr/>
              <a:tblGrid>
                <a:gridCol w="1538288"/>
                <a:gridCol w="1538287"/>
                <a:gridCol w="1539875"/>
                <a:gridCol w="1538288"/>
                <a:gridCol w="1538287"/>
              </a:tblGrid>
              <a:tr h="1195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1992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1996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2005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4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48169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Численность детей-инвалидов среди обучающихся специальных (коррекционных) общеобразовательных учреждений</a:t>
            </a:r>
          </a:p>
        </p:txBody>
      </p:sp>
      <p:graphicFrame>
        <p:nvGraphicFramePr>
          <p:cNvPr id="95270" name="Group 38"/>
          <p:cNvGraphicFramePr>
            <a:graphicFrameLocks noGrp="1"/>
          </p:cNvGraphicFramePr>
          <p:nvPr>
            <p:ph type="tbl" idx="1"/>
          </p:nvPr>
        </p:nvGraphicFramePr>
        <p:xfrm>
          <a:off x="838200" y="2924175"/>
          <a:ext cx="7693025" cy="2630488"/>
        </p:xfrm>
        <a:graphic>
          <a:graphicData uri="http://schemas.openxmlformats.org/drawingml/2006/table">
            <a:tbl>
              <a:tblPr/>
              <a:tblGrid>
                <a:gridCol w="1538288"/>
                <a:gridCol w="1538287"/>
                <a:gridCol w="1539875"/>
                <a:gridCol w="1538288"/>
                <a:gridCol w="1538287"/>
              </a:tblGrid>
              <a:tr h="1225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1992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1996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2005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4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138 чел.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2 162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1 832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2 570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3 393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7234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424862" cy="12239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Реструктуризация</a:t>
            </a:r>
            <a:br>
              <a:rPr lang="ru-RU" altLang="ru-RU" sz="2800"/>
            </a:br>
            <a:r>
              <a:rPr lang="ru-RU" altLang="ru-RU" sz="2800"/>
              <a:t>сети специальных (коррекционных) образовательных учреждений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362200"/>
            <a:ext cx="8137525" cy="42354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/>
              <a:t>	</a:t>
            </a:r>
          </a:p>
          <a:p>
            <a:pPr algn="ctr">
              <a:buFont typeface="Wingdings" pitchFamily="2" charset="2"/>
              <a:buNone/>
            </a:pPr>
            <a:r>
              <a:rPr lang="ru-RU" altLang="ru-RU"/>
              <a:t>	</a:t>
            </a:r>
            <a:r>
              <a:rPr lang="ru-RU" altLang="ru-RU" sz="2400" b="1"/>
              <a:t>Слияние специальных (коррекционных) учреждений или присоединение одного (нескольких) образовательных учреждений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400" b="1"/>
              <a:t>	в качестве филиалов</a:t>
            </a:r>
          </a:p>
          <a:p>
            <a:pPr algn="ctr">
              <a:buFont typeface="Wingdings" pitchFamily="2" charset="2"/>
              <a:buNone/>
            </a:pPr>
            <a:endParaRPr lang="ru-RU" altLang="ru-RU" sz="2400" b="1"/>
          </a:p>
          <a:p>
            <a:pPr algn="ctr">
              <a:buFont typeface="Wingdings" pitchFamily="2" charset="2"/>
              <a:buNone/>
            </a:pPr>
            <a:r>
              <a:rPr lang="ru-RU" altLang="ru-RU" sz="2400" b="1"/>
              <a:t>	Романовская С(К)ОШ присоединена в качестве филиала к Серовской С(К)ОШ № 1</a:t>
            </a:r>
          </a:p>
        </p:txBody>
      </p:sp>
    </p:spTree>
    <p:extLst>
      <p:ext uri="{BB962C8B-B14F-4D97-AF65-F5344CB8AC3E}">
        <p14:creationId xmlns:p14="http://schemas.microsoft.com/office/powerpoint/2010/main" val="151484018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351837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Реструктуризация</a:t>
            </a:r>
            <a:br>
              <a:rPr lang="ru-RU" altLang="ru-RU" sz="2800"/>
            </a:br>
            <a:r>
              <a:rPr lang="ru-RU" altLang="ru-RU" sz="2800"/>
              <a:t>сети специальных (коррекционных) образовательных учреждений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362200"/>
            <a:ext cx="8064500" cy="4235450"/>
          </a:xfrm>
        </p:spPr>
        <p:txBody>
          <a:bodyPr/>
          <a:lstStyle/>
          <a:p>
            <a:pPr lvl="1" algn="ctr">
              <a:lnSpc>
                <a:spcPct val="90000"/>
              </a:lnSpc>
              <a:buFontTx/>
              <a:buNone/>
            </a:pPr>
            <a:r>
              <a:rPr lang="ru-RU" altLang="ru-RU"/>
              <a:t>	</a:t>
            </a:r>
            <a:r>
              <a:rPr lang="ru-RU" altLang="ru-RU" b="1"/>
              <a:t>Изменение типа и вида специальных (коррекционных) учреждений и преобразование их в центры для детей, нуждающихся в психолого-педагогической и медико-социальной помощи</a:t>
            </a:r>
          </a:p>
          <a:p>
            <a:pPr lvl="1" algn="ctr">
              <a:lnSpc>
                <a:spcPct val="90000"/>
              </a:lnSpc>
              <a:buFontTx/>
              <a:buNone/>
            </a:pPr>
            <a:endParaRPr lang="ru-RU" altLang="ru-RU" b="1"/>
          </a:p>
          <a:p>
            <a:pPr lvl="1" algn="ctr">
              <a:lnSpc>
                <a:spcPct val="90000"/>
              </a:lnSpc>
              <a:buFontTx/>
              <a:buNone/>
            </a:pPr>
            <a:r>
              <a:rPr lang="ru-RU" altLang="ru-RU" b="1"/>
              <a:t>	Центры ППМСС «Ресурс», «Дар»,</a:t>
            </a:r>
          </a:p>
          <a:p>
            <a:pPr lvl="1" algn="ctr">
              <a:lnSpc>
                <a:spcPct val="90000"/>
              </a:lnSpc>
              <a:buFontTx/>
              <a:buNone/>
            </a:pPr>
            <a:r>
              <a:rPr lang="ru-RU" altLang="ru-RU" b="1"/>
              <a:t>	«Речевой центр», «Эхо»</a:t>
            </a:r>
          </a:p>
          <a:p>
            <a:pPr lvl="1" algn="ctr">
              <a:lnSpc>
                <a:spcPct val="90000"/>
              </a:lnSpc>
              <a:buFontTx/>
              <a:buNone/>
            </a:pPr>
            <a:r>
              <a:rPr lang="ru-RU" altLang="ru-RU" b="1"/>
              <a:t>Функционируют 4 Центра, в школьных отделениях которых получают образование 525 детей с ОВЗ (по состоянию на 2010 год)</a:t>
            </a:r>
          </a:p>
        </p:txBody>
      </p:sp>
    </p:spTree>
    <p:extLst>
      <p:ext uri="{BB962C8B-B14F-4D97-AF65-F5344CB8AC3E}">
        <p14:creationId xmlns:p14="http://schemas.microsoft.com/office/powerpoint/2010/main" val="41434873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8137525" cy="1439862"/>
          </a:xfrm>
        </p:spPr>
        <p:txBody>
          <a:bodyPr/>
          <a:lstStyle/>
          <a:p>
            <a:pPr algn="ctr"/>
            <a:r>
              <a:rPr lang="ru-RU" altLang="ru-RU" sz="2800"/>
              <a:t>Реструктуризация</a:t>
            </a:r>
            <a:br>
              <a:rPr lang="ru-RU" altLang="ru-RU" sz="2800"/>
            </a:br>
            <a:r>
              <a:rPr lang="ru-RU" altLang="ru-RU" sz="2800"/>
              <a:t>сети специальных (коррекционных) образовательных учреждений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362200"/>
            <a:ext cx="8137525" cy="40909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400"/>
              <a:t>	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b="1"/>
              <a:t>	</a:t>
            </a:r>
            <a:r>
              <a:rPr lang="ru-RU" altLang="ru-RU" sz="2400" b="1"/>
              <a:t>Присоединение С(К)ОУ в качестве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400" b="1"/>
              <a:t>структурных подразделений к учреждениям профессионального образования</a:t>
            </a:r>
          </a:p>
          <a:p>
            <a:pPr algn="ctr">
              <a:buFont typeface="Wingdings" pitchFamily="2" charset="2"/>
              <a:buNone/>
            </a:pPr>
            <a:endParaRPr lang="ru-RU" altLang="ru-RU" sz="2400" b="1"/>
          </a:p>
          <a:p>
            <a:pPr algn="ctr">
              <a:buFont typeface="Wingdings" pitchFamily="2" charset="2"/>
              <a:buNone/>
            </a:pPr>
            <a:r>
              <a:rPr lang="ru-RU" altLang="ru-RU" sz="2400" b="1"/>
              <a:t>	Камышловская С(К)ОШ интегрирована в качестве структурного подразделения в Камышловский гуманитарно-технологический колледж</a:t>
            </a:r>
          </a:p>
        </p:txBody>
      </p:sp>
    </p:spTree>
    <p:extLst>
      <p:ext uri="{BB962C8B-B14F-4D97-AF65-F5344CB8AC3E}">
        <p14:creationId xmlns:p14="http://schemas.microsoft.com/office/powerpoint/2010/main" val="1830533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71" y="1700808"/>
            <a:ext cx="834778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91353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Специальные (коррекционные) классы при общеобразовательных учреждениях (по состоянию на 2010 год)</a:t>
            </a:r>
          </a:p>
        </p:txBody>
      </p:sp>
      <p:graphicFrame>
        <p:nvGraphicFramePr>
          <p:cNvPr id="27714" name="Group 66"/>
          <p:cNvGraphicFramePr>
            <a:graphicFrameLocks noGrp="1"/>
          </p:cNvGraphicFramePr>
          <p:nvPr>
            <p:ph sz="half" idx="2"/>
          </p:nvPr>
        </p:nvGraphicFramePr>
        <p:xfrm>
          <a:off x="900113" y="2781300"/>
          <a:ext cx="7993062" cy="2773680"/>
        </p:xfrm>
        <a:graphic>
          <a:graphicData uri="http://schemas.openxmlformats.org/drawingml/2006/table">
            <a:tbl>
              <a:tblPr/>
              <a:tblGrid>
                <a:gridCol w="4838700"/>
                <a:gridCol w="1687512"/>
                <a:gridCol w="1466850"/>
              </a:tblGrid>
              <a:tr h="388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Категории обучающихся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Кол-во классов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Кол-во человек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Умственно отсталые дети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 с задержкой психического развития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Дети с физическими недостатками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Всего:                                                    597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62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Численность детей</a:t>
            </a:r>
            <a:br>
              <a:rPr lang="ru-RU" altLang="ru-RU" sz="2800"/>
            </a:br>
            <a:r>
              <a:rPr lang="ru-RU" altLang="ru-RU" sz="2800"/>
              <a:t>в специальных (коррекционных) классах за период 1995 – 2010 гг.</a:t>
            </a:r>
          </a:p>
        </p:txBody>
      </p:sp>
      <p:graphicFrame>
        <p:nvGraphicFramePr>
          <p:cNvPr id="97306" name="Group 26"/>
          <p:cNvGraphicFramePr>
            <a:graphicFrameLocks noGrp="1"/>
          </p:cNvGraphicFramePr>
          <p:nvPr>
            <p:ph type="tbl" idx="1"/>
          </p:nvPr>
        </p:nvGraphicFramePr>
        <p:xfrm>
          <a:off x="838200" y="2852738"/>
          <a:ext cx="7693025" cy="2808288"/>
        </p:xfrm>
        <a:graphic>
          <a:graphicData uri="http://schemas.openxmlformats.org/drawingml/2006/table">
            <a:tbl>
              <a:tblPr/>
              <a:tblGrid>
                <a:gridCol w="1538288"/>
                <a:gridCol w="1538287"/>
                <a:gridCol w="1539875"/>
                <a:gridCol w="1538288"/>
                <a:gridCol w="1538287"/>
              </a:tblGrid>
              <a:tr h="1114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1996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2005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2009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16 254 чел.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10 663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6 509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5 862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5 692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1958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Численность детей, получающих образование в форме индивидуального обучения на дому</a:t>
            </a:r>
          </a:p>
        </p:txBody>
      </p:sp>
      <p:graphicFrame>
        <p:nvGraphicFramePr>
          <p:cNvPr id="99350" name="Group 22"/>
          <p:cNvGraphicFramePr>
            <a:graphicFrameLocks noGrp="1"/>
          </p:cNvGraphicFramePr>
          <p:nvPr>
            <p:ph type="tbl" idx="1"/>
          </p:nvPr>
        </p:nvGraphicFramePr>
        <p:xfrm>
          <a:off x="838200" y="2852738"/>
          <a:ext cx="7693025" cy="3233738"/>
        </p:xfrm>
        <a:graphic>
          <a:graphicData uri="http://schemas.openxmlformats.org/drawingml/2006/table">
            <a:tbl>
              <a:tblPr/>
              <a:tblGrid>
                <a:gridCol w="1924050"/>
                <a:gridCol w="1922463"/>
                <a:gridCol w="1924050"/>
                <a:gridCol w="1922462"/>
              </a:tblGrid>
              <a:tr h="1371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2004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2007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2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2 046 чел.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2 685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2 924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1 938 чел.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360022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323850" y="765175"/>
            <a:ext cx="8424863" cy="10795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Дистанционное обучение детей-инвалидов</a:t>
            </a:r>
            <a:r>
              <a:rPr lang="en-US" altLang="ru-RU" sz="2800"/>
              <a:t/>
            </a:r>
            <a:br>
              <a:rPr lang="en-US" altLang="ru-RU" sz="2800"/>
            </a:br>
            <a:r>
              <a:rPr lang="ru-RU" altLang="ru-RU" sz="2800"/>
              <a:t>в Свердловской области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492375"/>
            <a:ext cx="8353425" cy="3889375"/>
          </a:xfrm>
        </p:spPr>
        <p:txBody>
          <a:bodyPr/>
          <a:lstStyle/>
          <a:p>
            <a:pPr marL="533400" indent="-533400"/>
            <a:endParaRPr lang="ru-RU" altLang="ru-RU" sz="2400" b="1"/>
          </a:p>
          <a:p>
            <a:pPr marL="533400" indent="-533400"/>
            <a:r>
              <a:rPr lang="ru-RU" altLang="ru-RU" sz="2600" b="1"/>
              <a:t>2010 год – обучение 56 детей-инвалидов, получающих образование на дому</a:t>
            </a:r>
          </a:p>
          <a:p>
            <a:pPr marL="533400" indent="-533400"/>
            <a:endParaRPr lang="ru-RU" altLang="ru-RU" sz="2600" b="1"/>
          </a:p>
          <a:p>
            <a:pPr marL="533400" indent="-533400"/>
            <a:r>
              <a:rPr lang="ru-RU" altLang="ru-RU" sz="2600" b="1"/>
              <a:t>2011 год – дистанционное обучение 200 детей-инвалидов, обучающихся на дому</a:t>
            </a:r>
          </a:p>
        </p:txBody>
      </p:sp>
    </p:spTree>
    <p:extLst>
      <p:ext uri="{BB962C8B-B14F-4D97-AF65-F5344CB8AC3E}">
        <p14:creationId xmlns:p14="http://schemas.microsoft.com/office/powerpoint/2010/main" val="124749342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Общеобразовательные программы</a:t>
            </a:r>
            <a:br>
              <a:rPr lang="ru-RU" altLang="ru-RU" sz="2800"/>
            </a:br>
            <a:r>
              <a:rPr lang="ru-RU" altLang="ru-RU" sz="2800"/>
              <a:t>для детей с ограниченными возможностями здоровья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420938"/>
            <a:ext cx="7981950" cy="4103687"/>
          </a:xfrm>
        </p:spPr>
        <p:txBody>
          <a:bodyPr/>
          <a:lstStyle/>
          <a:p>
            <a:pPr algn="ctr"/>
            <a:endParaRPr lang="ru-RU" altLang="ru-RU" b="1"/>
          </a:p>
          <a:p>
            <a:pPr algn="ctr"/>
            <a:r>
              <a:rPr lang="ru-RU" altLang="ru-RU" b="1"/>
              <a:t>73% (49 ОУ) специальных (коррекционных) учреждения реализуют общеобразовательные программы для умственно отсталых детей</a:t>
            </a:r>
          </a:p>
          <a:p>
            <a:pPr algn="ctr"/>
            <a:endParaRPr lang="ru-RU" altLang="ru-RU" b="1"/>
          </a:p>
          <a:p>
            <a:pPr algn="ctr"/>
            <a:r>
              <a:rPr lang="ru-RU" altLang="ru-RU" b="1"/>
              <a:t>27 % (18 ОУ) – реализуют программы цензового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75549573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620713"/>
            <a:ext cx="7924800" cy="128428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Распределение работников</a:t>
            </a:r>
            <a:br>
              <a:rPr lang="ru-RU" altLang="ru-RU" sz="2800"/>
            </a:br>
            <a:r>
              <a:rPr lang="ru-RU" altLang="ru-RU" sz="2800"/>
              <a:t>специальных (коррекционных) учреждений по уровню образования</a:t>
            </a:r>
          </a:p>
        </p:txBody>
      </p:sp>
      <p:graphicFrame>
        <p:nvGraphicFramePr>
          <p:cNvPr id="80920" name="Group 24"/>
          <p:cNvGraphicFramePr>
            <a:graphicFrameLocks noGrp="1"/>
          </p:cNvGraphicFramePr>
          <p:nvPr>
            <p:ph type="tbl" idx="1"/>
          </p:nvPr>
        </p:nvGraphicFramePr>
        <p:xfrm>
          <a:off x="838200" y="2636838"/>
          <a:ext cx="7693025" cy="3341688"/>
        </p:xfrm>
        <a:graphic>
          <a:graphicData uri="http://schemas.openxmlformats.org/drawingml/2006/table">
            <a:tbl>
              <a:tblPr/>
              <a:tblGrid>
                <a:gridCol w="1924050"/>
                <a:gridCol w="1922463"/>
                <a:gridCol w="1924050"/>
                <a:gridCol w="1922462"/>
              </a:tblGrid>
              <a:tr h="1452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Высшее профессиональное образование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профессиональное 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Начальное профессиональное 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Среднее (полное) 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144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Распределение работников</a:t>
            </a:r>
            <a:br>
              <a:rPr lang="ru-RU" altLang="ru-RU" sz="2800"/>
            </a:br>
            <a:r>
              <a:rPr lang="ru-RU" altLang="ru-RU" sz="2800"/>
              <a:t>специальных (коррекционных) учреждений по стажу работы</a:t>
            </a:r>
          </a:p>
        </p:txBody>
      </p:sp>
      <p:graphicFrame>
        <p:nvGraphicFramePr>
          <p:cNvPr id="81945" name="Group 25"/>
          <p:cNvGraphicFramePr>
            <a:graphicFrameLocks noGrp="1"/>
          </p:cNvGraphicFramePr>
          <p:nvPr>
            <p:ph type="tbl" idx="1"/>
          </p:nvPr>
        </p:nvGraphicFramePr>
        <p:xfrm>
          <a:off x="838200" y="2708275"/>
          <a:ext cx="7693025" cy="2914650"/>
        </p:xfrm>
        <a:graphic>
          <a:graphicData uri="http://schemas.openxmlformats.org/drawingml/2006/table">
            <a:tbl>
              <a:tblPr/>
              <a:tblGrid>
                <a:gridCol w="1538288"/>
                <a:gridCol w="1538287"/>
                <a:gridCol w="1539875"/>
                <a:gridCol w="1538288"/>
                <a:gridCol w="1538287"/>
              </a:tblGrid>
              <a:tr h="1225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Менее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лет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2 до 5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5 до 10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10 до 20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Более 20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9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3,8 %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57,6 %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53152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800"/>
              <a:t>Распределение работников</a:t>
            </a:r>
            <a:br>
              <a:rPr lang="ru-RU" altLang="ru-RU" sz="2800"/>
            </a:br>
            <a:r>
              <a:rPr lang="ru-RU" altLang="ru-RU" sz="2800"/>
              <a:t>специальных (коррекционных) учреждений по возрасту</a:t>
            </a:r>
          </a:p>
        </p:txBody>
      </p:sp>
      <p:graphicFrame>
        <p:nvGraphicFramePr>
          <p:cNvPr id="86042" name="Group 26"/>
          <p:cNvGraphicFramePr>
            <a:graphicFrameLocks noGrp="1"/>
          </p:cNvGraphicFramePr>
          <p:nvPr>
            <p:ph type="tbl" idx="1"/>
          </p:nvPr>
        </p:nvGraphicFramePr>
        <p:xfrm>
          <a:off x="838200" y="2708275"/>
          <a:ext cx="7693025" cy="3378201"/>
        </p:xfrm>
        <a:graphic>
          <a:graphicData uri="http://schemas.openxmlformats.org/drawingml/2006/table">
            <a:tbl>
              <a:tblPr/>
              <a:tblGrid>
                <a:gridCol w="1924050"/>
                <a:gridCol w="1922463"/>
                <a:gridCol w="1687512"/>
                <a:gridCol w="2159000"/>
              </a:tblGrid>
              <a:tr h="1516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Моложе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 лет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25-35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35-55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Лица пенсионного возраста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2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4,6 %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48 %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8000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65000"/>
                        <a:buFont typeface="Wingdings" pitchFamily="2" charset="2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30,4 %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030871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295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928539"/>
            <a:ext cx="4918547" cy="581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95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28338"/>
            <a:ext cx="7357841" cy="661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48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36378"/>
            <a:ext cx="8208912" cy="442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80526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775175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84" y="2420888"/>
            <a:ext cx="7734881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72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005" y="116632"/>
            <a:ext cx="4400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5136"/>
            <a:ext cx="7458989" cy="320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7458989" cy="350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300911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2472"/>
            <a:ext cx="8218581" cy="460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72971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6672"/>
            <a:ext cx="4104456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47010"/>
            <a:ext cx="7931358" cy="434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29955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07" y="1412776"/>
            <a:ext cx="854558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890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5940442" cy="10394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64" y="380526"/>
            <a:ext cx="5810506" cy="117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6115050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830644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548680"/>
            <a:ext cx="8004889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90638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84" y="620688"/>
            <a:ext cx="7945540" cy="540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95647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68" y="980728"/>
            <a:ext cx="784438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26504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568952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742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691276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91" y="3645024"/>
            <a:ext cx="689021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525694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2656"/>
            <a:ext cx="4956551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96752"/>
            <a:ext cx="619125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34448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4664"/>
            <a:ext cx="6296054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664531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435078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886" y="332656"/>
            <a:ext cx="5396639" cy="4182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885" y="4513836"/>
            <a:ext cx="5396639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761965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5264"/>
            <a:ext cx="7858491" cy="641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52996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4659"/>
            <a:ext cx="7774550" cy="6626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03042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77" y="1196752"/>
            <a:ext cx="853964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72553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641"/>
            <a:ext cx="7670680" cy="671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606469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19" y="1556792"/>
            <a:ext cx="837783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46718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34" y="548680"/>
            <a:ext cx="8211193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90613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25" y="1628800"/>
            <a:ext cx="8305751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852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5292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835292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075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51</TotalTime>
  <Words>773</Words>
  <Application>Microsoft Office PowerPoint</Application>
  <PresentationFormat>Экран (4:3)</PresentationFormat>
  <Paragraphs>300</Paragraphs>
  <Slides>89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89</vt:i4>
      </vt:variant>
    </vt:vector>
  </HeadingPairs>
  <TitlesOfParts>
    <vt:vector size="90" baseType="lpstr">
      <vt:lpstr>Аптека</vt:lpstr>
      <vt:lpstr>Специальная дошкольная педагогика и психология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Современная система специального (коррекционного) образования в Свердловской области: основные тенденции развития</vt:lpstr>
      <vt:lpstr>Содержание понятия «система специального (коррекционного) образования» включает в себя следующие характеристики:</vt:lpstr>
      <vt:lpstr>Система специального (коррекционного) образования строится с учетом следующих принципов:</vt:lpstr>
      <vt:lpstr>Приоритетные направления развития системы специального (коррекционного) образования </vt:lpstr>
      <vt:lpstr>Приоритетные направления развития системы специального (коррекционного) образования</vt:lpstr>
      <vt:lpstr>Система специального (коррекционного) образования Свердловской области</vt:lpstr>
      <vt:lpstr>Схема анализа состояния и тенденций развития специального (коррекционного) образования Свердловской области</vt:lpstr>
      <vt:lpstr>Численность обучающихся с ограниченными возможностями здоровья на начало 2010-2011 учебного года</vt:lpstr>
      <vt:lpstr>Численность обучающихся в СКОУ в период 1992 – 2011 гг.</vt:lpstr>
      <vt:lpstr>Специальные (коррекционные) общеобразовательные учреждения</vt:lpstr>
      <vt:lpstr>Количество специальных (коррекционных) общеобразовательных учреждений в период 1992 – 2010 гг.</vt:lpstr>
      <vt:lpstr>Численность детей-инвалидов среди обучающихся специальных (коррекционных) общеобразовательных учреждений</vt:lpstr>
      <vt:lpstr>Реструктуризация сети специальных (коррекционных) образовательных учреждений</vt:lpstr>
      <vt:lpstr>Реструктуризация сети специальных (коррекционных) образовательных учреждений</vt:lpstr>
      <vt:lpstr>Реструктуризация сети специальных (коррекционных) образовательных учреждений</vt:lpstr>
      <vt:lpstr>Специальные (коррекционные) классы при общеобразовательных учреждениях (по состоянию на 2010 год)</vt:lpstr>
      <vt:lpstr>Численность детей в специальных (коррекционных) классах за период 1995 – 2010 гг.</vt:lpstr>
      <vt:lpstr>Численность детей, получающих образование в форме индивидуального обучения на дому</vt:lpstr>
      <vt:lpstr>Дистанционное обучение детей-инвалидов в Свердловской области</vt:lpstr>
      <vt:lpstr>Общеобразовательные программы для детей с ограниченными возможностями здоровья</vt:lpstr>
      <vt:lpstr>Распределение работников специальных (коррекционных) учреждений по уровню образования</vt:lpstr>
      <vt:lpstr>Распределение работников специальных (коррекционных) учреждений по стажу работы</vt:lpstr>
      <vt:lpstr>Распределение работников специальных (коррекционных) учреждений по возрасту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Специальная дошкольная педагогика и психология</dc:title>
  <dc:creator>dkflbvbh</dc:creator>
  <cp:lastModifiedBy>dkflbvbh</cp:lastModifiedBy>
  <cp:revision>6</cp:revision>
  <dcterms:created xsi:type="dcterms:W3CDTF">2015-03-09T10:42:58Z</dcterms:created>
  <dcterms:modified xsi:type="dcterms:W3CDTF">2015-03-09T11:34:21Z</dcterms:modified>
</cp:coreProperties>
</file>