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92" r:id="rId2"/>
    <p:sldId id="270" r:id="rId3"/>
    <p:sldId id="293" r:id="rId4"/>
    <p:sldId id="259" r:id="rId5"/>
    <p:sldId id="258" r:id="rId6"/>
    <p:sldId id="310" r:id="rId7"/>
    <p:sldId id="311" r:id="rId8"/>
    <p:sldId id="289" r:id="rId9"/>
    <p:sldId id="327" r:id="rId10"/>
    <p:sldId id="300" r:id="rId11"/>
    <p:sldId id="277" r:id="rId12"/>
    <p:sldId id="309" r:id="rId13"/>
    <p:sldId id="328" r:id="rId14"/>
    <p:sldId id="278" r:id="rId15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екевич Александр Иванович" initials="ДАИ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6" autoAdjust="0"/>
    <p:restoredTop sz="80763" autoAdjust="0"/>
  </p:normalViewPr>
  <p:slideViewPr>
    <p:cSldViewPr snapToGrid="0">
      <p:cViewPr varScale="1">
        <p:scale>
          <a:sx n="72" d="100"/>
          <a:sy n="72" d="100"/>
        </p:scale>
        <p:origin x="-59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04B0C-939F-439B-B658-A1D4CF7F53F6}" type="datetimeFigureOut">
              <a:rPr lang="ru-RU" smtClean="0"/>
              <a:t>29.08.2018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FE9D6-9569-4EB0-B922-C2E5F8670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468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EFE9D6-9569-4EB0-B922-C2E5F867028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995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EFE9D6-9569-4EB0-B922-C2E5F867028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6216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EFE9D6-9569-4EB0-B922-C2E5F867028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177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EFE9D6-9569-4EB0-B922-C2E5F867028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126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EFE9D6-9569-4EB0-B922-C2E5F867028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419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EFE9D6-9569-4EB0-B922-C2E5F867028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076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EFE9D6-9569-4EB0-B922-C2E5F867028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419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EFE9D6-9569-4EB0-B922-C2E5F867028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974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EFE9D6-9569-4EB0-B922-C2E5F867028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74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EFE9D6-9569-4EB0-B922-C2E5F867028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701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EFE9D6-9569-4EB0-B922-C2E5F867028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329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773237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3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028950"/>
            <a:ext cx="91440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3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3337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223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ТЕЛЕРАДИОСЕТЬ РОССИИ 2017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72FD4DB-14A3-49CF-99C3-80731B9A304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838200" y="2389187"/>
            <a:ext cx="10515600" cy="3725863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6513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4993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png"/><Relationship Id="rId5" Type="http://schemas.openxmlformats.org/officeDocument/2006/relationships/image" Target="../media/image8.e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9675" y="1122363"/>
            <a:ext cx="9458325" cy="2640012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+mn-lt"/>
                <a:cs typeface="Arial" panose="020B0604020202020204" pitchFamily="34" charset="0"/>
              </a:rPr>
              <a:t>Цифровое эфирное телерадиовещание </a:t>
            </a:r>
            <a:r>
              <a:rPr lang="ru-RU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ru-RU" dirty="0" smtClean="0">
                <a:latin typeface="+mn-lt"/>
                <a:cs typeface="Arial" panose="020B0604020202020204" pitchFamily="34" charset="0"/>
              </a:rPr>
            </a:br>
            <a:r>
              <a:rPr lang="ru-RU" dirty="0" smtClean="0">
                <a:latin typeface="+mn-lt"/>
                <a:cs typeface="Arial" panose="020B0604020202020204" pitchFamily="34" charset="0"/>
              </a:rPr>
              <a:t>в Свердловской области</a:t>
            </a:r>
            <a:endParaRPr lang="ru-RU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395046" y="5302834"/>
            <a:ext cx="9425354" cy="60065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30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latin typeface="+mn-lt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323192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052" y="822325"/>
            <a:ext cx="11035748" cy="1325563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Организация цифрового эфирного вещания в Южном управленческом округе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FF0000"/>
                </a:solidFill>
              </a:rPr>
              <a:t>Станции </a:t>
            </a:r>
            <a:r>
              <a:rPr lang="ru-RU" sz="1800" dirty="0">
                <a:solidFill>
                  <a:srgbClr val="FF0000"/>
                </a:solidFill>
              </a:rPr>
              <a:t>цифрового </a:t>
            </a:r>
            <a:r>
              <a:rPr lang="ru-RU" sz="1800" dirty="0" smtClean="0">
                <a:solidFill>
                  <a:srgbClr val="FF0000"/>
                </a:solidFill>
              </a:rPr>
              <a:t>вещания: 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ТЕЛЕРАДИОСЕТЬ РОССИИ 2018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D4DB-14A3-49CF-99C3-80731B9A3040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14" name="Текст 4"/>
          <p:cNvSpPr>
            <a:spLocks noGrp="1"/>
          </p:cNvSpPr>
          <p:nvPr>
            <p:ph type="body" sz="quarter" idx="13"/>
          </p:nvPr>
        </p:nvSpPr>
        <p:spPr>
          <a:xfrm>
            <a:off x="371060" y="1736035"/>
            <a:ext cx="7580243" cy="4630897"/>
          </a:xfrm>
        </p:spPr>
        <p:txBody>
          <a:bodyPr numCol="2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0070C0"/>
              </a:solidFill>
            </a:endParaRP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70C0"/>
                </a:solidFill>
              </a:rPr>
              <a:t>  </a:t>
            </a:r>
            <a:r>
              <a:rPr lang="ru-RU" sz="1800" b="1" dirty="0" smtClean="0">
                <a:solidFill>
                  <a:srgbClr val="0070C0"/>
                </a:solidFill>
              </a:rPr>
              <a:t>Екатеринбург ( Луначарского)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800" b="1" dirty="0" smtClean="0">
                <a:solidFill>
                  <a:srgbClr val="0070C0"/>
                </a:solidFill>
              </a:rPr>
              <a:t>Асбест</a:t>
            </a:r>
            <a:endParaRPr lang="ru-RU" sz="1800" b="1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800" b="1" dirty="0" smtClean="0">
                <a:solidFill>
                  <a:srgbClr val="0070C0"/>
                </a:solidFill>
              </a:rPr>
              <a:t>Белоярский</a:t>
            </a:r>
            <a:endParaRPr lang="ru-RU" sz="1800" b="1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800" b="1" dirty="0" err="1" smtClean="0">
                <a:solidFill>
                  <a:srgbClr val="0070C0"/>
                </a:solidFill>
              </a:rPr>
              <a:t>Кочневское</a:t>
            </a:r>
            <a:endParaRPr lang="ru-RU" sz="1800" b="1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800" b="1" dirty="0">
                <a:solidFill>
                  <a:srgbClr val="0070C0"/>
                </a:solidFill>
              </a:rPr>
              <a:t>Каменск-Уральский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800" b="1" dirty="0">
                <a:solidFill>
                  <a:srgbClr val="0070C0"/>
                </a:solidFill>
              </a:rPr>
              <a:t>Сосновское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800" b="1" dirty="0">
                <a:solidFill>
                  <a:srgbClr val="0070C0"/>
                </a:solidFill>
              </a:rPr>
              <a:t>Сухой Лог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800" b="1" dirty="0">
                <a:solidFill>
                  <a:srgbClr val="0070C0"/>
                </a:solidFill>
              </a:rPr>
              <a:t>Двуреченск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800" b="1" dirty="0" smtClean="0">
                <a:solidFill>
                  <a:srgbClr val="0070C0"/>
                </a:solidFill>
              </a:rPr>
              <a:t>Щелкун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800" b="1" dirty="0" smtClean="0">
                <a:solidFill>
                  <a:srgbClr val="0070C0"/>
                </a:solidFill>
              </a:rPr>
              <a:t>Сысерть</a:t>
            </a:r>
            <a:endParaRPr lang="ru-RU" sz="1800" b="1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57392" y="2391467"/>
            <a:ext cx="2363536" cy="385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15063" y="940904"/>
            <a:ext cx="2517912" cy="4996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62332" y="3438939"/>
            <a:ext cx="1722688" cy="2961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418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1140232"/>
            <a:ext cx="5723467" cy="10949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+mn-lt"/>
              </a:rPr>
              <a:t>Филиал РТРС «Свердловский ОРТПЦ»: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Информирование населения 2018г.</a:t>
            </a: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ТЕЛЕРАДИОСЕТЬ РОССИИ 2018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D4DB-14A3-49CF-99C3-80731B9A3040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371062" y="2063613"/>
            <a:ext cx="6891130" cy="2491410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«горячая линия» тел.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8-800-220-20-02;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Центр консультационной поддержки 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тел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(343)310-11-33;</a:t>
            </a: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выездные презентации;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публикации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в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сотрудничество с органами власти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504" y="1343903"/>
            <a:ext cx="3930830" cy="393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8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22326"/>
            <a:ext cx="2143539" cy="460940"/>
          </a:xfrm>
        </p:spPr>
        <p:txBody>
          <a:bodyPr/>
          <a:lstStyle/>
          <a:p>
            <a:r>
              <a:rPr lang="ru-RU" dirty="0" smtClean="0">
                <a:latin typeface="+mn-lt"/>
              </a:rPr>
              <a:t>Сайт РТРС.РФ</a:t>
            </a:r>
            <a:endParaRPr lang="ru-RU" dirty="0"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ТЕЛЕРАДИОСЕТЬ РОССИИ 2018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D4DB-14A3-49CF-99C3-80731B9A3040}" type="slidenum">
              <a:rPr lang="ru-RU" smtClean="0"/>
              <a:pPr/>
              <a:t>12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927" y="1283265"/>
            <a:ext cx="9474790" cy="507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25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3607" y="857156"/>
            <a:ext cx="10515600" cy="47929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+mn-lt"/>
              </a:rPr>
              <a:t>Интерактивная карта </a:t>
            </a:r>
            <a:r>
              <a:rPr lang="ru-RU" dirty="0" smtClean="0">
                <a:latin typeface="+mn-lt"/>
              </a:rPr>
              <a:t>ЦЭТВ</a:t>
            </a: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endParaRPr lang="ru-RU" sz="2000" dirty="0"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ТЕЛЕРАДИОСЕТЬ РОССИИ 2018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D4DB-14A3-49CF-99C3-80731B9A3040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4218951" y="2144574"/>
            <a:ext cx="5595007" cy="2662394"/>
          </a:xfrm>
        </p:spPr>
        <p:txBody>
          <a:bodyPr>
            <a:noAutofit/>
          </a:bodyPr>
          <a:lstStyle/>
          <a:p>
            <a:pPr algn="ctr"/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1724" y="5394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698973" y="5496339"/>
            <a:ext cx="4866493" cy="4782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Единый информационный центр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8-800-220-20-02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5205002"/>
              </p:ext>
            </p:extLst>
          </p:nvPr>
        </p:nvGraphicFramePr>
        <p:xfrm>
          <a:off x="5277282" y="5669549"/>
          <a:ext cx="992045" cy="68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Visio" r:id="rId4" imgW="746355" imgH="514968" progId="Visio.Drawing.11">
                  <p:embed/>
                </p:oleObj>
              </mc:Choice>
              <mc:Fallback>
                <p:oleObj name="Visio" r:id="rId4" imgW="746355" imgH="51496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7282" y="5669549"/>
                        <a:ext cx="992045" cy="68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567" y="1298406"/>
            <a:ext cx="7373730" cy="4280549"/>
          </a:xfrm>
          <a:prstGeom prst="rect">
            <a:avLst/>
          </a:prstGeom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279028" y="1257453"/>
            <a:ext cx="2143539" cy="4609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 smtClean="0">
                <a:latin typeface="+mn-lt"/>
              </a:rPr>
              <a:t>Сайт РТРС.РФ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585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ТЕЛЕРАДИОСЕТЬ РОССИИ </a:t>
            </a:r>
            <a:r>
              <a:rPr lang="en-US" dirty="0" smtClean="0"/>
              <a:t>2018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D4DB-14A3-49CF-99C3-80731B9A3040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838200" y="2111932"/>
            <a:ext cx="10515600" cy="65033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</a:rPr>
              <a:t>СПАСИБО ЗА ВНИМАНИЕ!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9880" y="5130093"/>
            <a:ext cx="771525" cy="6953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559" y="3225241"/>
            <a:ext cx="3424881" cy="1796384"/>
          </a:xfrm>
          <a:prstGeom prst="rect">
            <a:avLst/>
          </a:prstGeom>
        </p:spPr>
      </p:pic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29878"/>
              </p:ext>
            </p:extLst>
          </p:nvPr>
        </p:nvGraphicFramePr>
        <p:xfrm>
          <a:off x="838199" y="5062141"/>
          <a:ext cx="1200665" cy="831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1" name="Visio" r:id="rId6" imgW="746355" imgH="514968" progId="Visio.Drawing.11">
                  <p:embed/>
                </p:oleObj>
              </mc:Choice>
              <mc:Fallback>
                <p:oleObj name="Visio" r:id="rId6" imgW="746355" imgH="514968" progId="Visio.Drawing.11">
                  <p:embed/>
                  <p:pic>
                    <p:nvPicPr>
                      <p:cNvPr id="1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199" y="5062141"/>
                        <a:ext cx="1200665" cy="8312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37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>
                <a:latin typeface="+mn-lt"/>
              </a:rPr>
              <a:t>Федеральное государственное унитарное предприятие </a:t>
            </a: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«</a:t>
            </a:r>
            <a:r>
              <a:rPr lang="ru-RU" sz="2700" dirty="0">
                <a:latin typeface="+mn-lt"/>
              </a:rPr>
              <a:t>Российская телевизионная и радиовещательная сеть» (РТРС)</a:t>
            </a: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r>
              <a:rPr lang="ru-RU" sz="2200" dirty="0">
                <a:latin typeface="+mn-lt"/>
              </a:rPr>
              <a:t>Образовано Указом Президента </a:t>
            </a:r>
            <a:r>
              <a:rPr lang="ru-RU" sz="2200" dirty="0" smtClean="0">
                <a:latin typeface="+mn-lt"/>
              </a:rPr>
              <a:t>РФ от </a:t>
            </a:r>
            <a:r>
              <a:rPr lang="ru-RU" sz="2200" dirty="0">
                <a:latin typeface="+mn-lt"/>
              </a:rPr>
              <a:t>13.08.2001 № 1031.</a:t>
            </a:r>
            <a:endParaRPr lang="ru-RU" dirty="0"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ТЕЛЕРАДИОСЕТЬ РОССИИ 2018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D4DB-14A3-49CF-99C3-80731B9A3040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3111062" y="2349201"/>
            <a:ext cx="5623035" cy="2117695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РТРС совместно с ВГТРК, Первым каналом, Телецентром «Останкино» и ГПКС составляет основу государственной системы телерадиовещания.</a:t>
            </a:r>
          </a:p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РТРС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— естественная монополия в области связи. Предприятие ведет эфирную наземную трансляцию общероссийских обязательных общедоступных теле- и радиоканалов во всех субъектах Российской Федерации. В состав РТРС входят 77 филиалов: республиканских, краевых и областных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радиотелевизионных передающих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центров (РТПЦ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).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6" name="Picture 4" descr="http://kemerovo.rtrs.ru/bitrix/templates/rtrs/images/profi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82" y="2515520"/>
            <a:ext cx="1958318" cy="148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62000" y="4665888"/>
            <a:ext cx="10591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РТРС — единственный исполнитель мероприятий по строительству цифровой эфирной </a:t>
            </a:r>
            <a:r>
              <a:rPr lang="ru-RU" sz="1600" dirty="0" err="1">
                <a:solidFill>
                  <a:schemeClr val="accent1">
                    <a:lumMod val="75000"/>
                  </a:schemeClr>
                </a:solidFill>
              </a:rPr>
              <a:t>телесети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 в соответствии с федеральной целевой программой (ФЦП) «Развитие телерадиовещания в Российской Федерации на 2009–2018 годы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».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6640" y="948935"/>
            <a:ext cx="2377160" cy="353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ТЕЛЕРАДИОСЕТЬ РОССИИ 2018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D4DB-14A3-49CF-99C3-80731B9A3040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4324865" y="1670212"/>
            <a:ext cx="6759146" cy="4686137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>
                <a:solidFill>
                  <a:srgbClr val="FF0000"/>
                </a:solidFill>
                <a:latin typeface="+mn-lt"/>
              </a:rPr>
              <a:t>Основной оператор цифрового эфирного и аналогового эфирного теле- и радиовещания в Свердловской области</a:t>
            </a:r>
            <a:r>
              <a:rPr lang="ru-RU" sz="1800" dirty="0" smtClean="0">
                <a:solidFill>
                  <a:srgbClr val="FF0000"/>
                </a:solidFill>
                <a:latin typeface="+mn-lt"/>
              </a:rPr>
              <a:t>.</a:t>
            </a:r>
          </a:p>
          <a:p>
            <a:endParaRPr lang="ru-RU" sz="1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Предприятие образовано в 1968 году.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2001 года входит в состав РТРС.</a:t>
            </a:r>
          </a:p>
          <a:p>
            <a:endParaRPr lang="ru-RU" sz="1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r>
              <a:rPr lang="ru-RU" sz="1800" dirty="0">
                <a:solidFill>
                  <a:srgbClr val="FF0000"/>
                </a:solidFill>
                <a:latin typeface="+mn-lt"/>
              </a:rPr>
              <a:t>Задача свердловского филиала РТРС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—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ликвидировать информационное  неравенство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между жителями крупных городов и малочисленных населенных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пунктов.</a:t>
            </a:r>
          </a:p>
          <a:p>
            <a:endParaRPr lang="ru-RU" sz="18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Свердловский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филиал РТРС предоставляет широкий спектр услуг в области связи: обеспечивает доставку сигнала цифрового эфирного и аналогового эфирного теле- и радиосигнала, способствует развитию мобильной телефонной связи и обеспечивает коммуникационную деятельность органов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госуправления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.</a:t>
            </a:r>
          </a:p>
          <a:p>
            <a:endParaRPr lang="ru-RU" sz="18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Между РТРС и Правительством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Свердловской области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заключено </a:t>
            </a:r>
            <a:r>
              <a:rPr lang="ru-RU" sz="1800" dirty="0">
                <a:solidFill>
                  <a:srgbClr val="FF0000"/>
                </a:solidFill>
                <a:latin typeface="+mn-lt"/>
              </a:rPr>
              <a:t>Соглашение о сотрудничестве в области телевидения и радиовещания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(2011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г.) </a:t>
            </a:r>
          </a:p>
          <a:p>
            <a:endParaRPr lang="ru-RU" sz="18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Текст 4"/>
          <p:cNvSpPr txBox="1">
            <a:spLocks/>
          </p:cNvSpPr>
          <p:nvPr/>
        </p:nvSpPr>
        <p:spPr>
          <a:xfrm>
            <a:off x="838200" y="978180"/>
            <a:ext cx="10381736" cy="348486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РТРС в Свердловской области: Свердловский областной радиотелевизионный передающий центр</a:t>
            </a:r>
          </a:p>
        </p:txBody>
      </p:sp>
      <p:pic>
        <p:nvPicPr>
          <p:cNvPr id="8" name="Picture 3" descr="d:\Users\IGordeeva\Desktop\фото, видео\РТПС Луначарског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419" y="1781424"/>
            <a:ext cx="2696134" cy="446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07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+mn-lt"/>
              </a:rPr>
              <a:t>Организация цифрового эфирного </a:t>
            </a:r>
            <a:r>
              <a:rPr lang="ru-RU" dirty="0" smtClean="0">
                <a:latin typeface="+mn-lt"/>
              </a:rPr>
              <a:t>телевещания в Свердловской области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(пакет каналов РТРС-1)</a:t>
            </a:r>
            <a:endParaRPr lang="ru-RU" dirty="0"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ТЕЛЕРАДИОСЕТЬ РОССИИ 2018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D4DB-14A3-49CF-99C3-80731B9A3040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8" name="Текст 4"/>
          <p:cNvSpPr txBox="1">
            <a:spLocks/>
          </p:cNvSpPr>
          <p:nvPr/>
        </p:nvSpPr>
        <p:spPr>
          <a:xfrm>
            <a:off x="6013764" y="2632494"/>
            <a:ext cx="5114708" cy="2722303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Филиал РТРС «Свердловский ОРТПЦ» ведет тестовую трансляцию пакета цифровых телеканалов РТРС-1 (первый мультиплекс) со всех </a:t>
            </a:r>
            <a:r>
              <a:rPr lang="ru-RU" sz="2000" dirty="0">
                <a:solidFill>
                  <a:srgbClr val="FF0000"/>
                </a:solidFill>
                <a:latin typeface="+mn-lt"/>
              </a:rPr>
              <a:t>66 объектов связи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сети цифрового эфирного телевидения в Свердловской области.</a:t>
            </a:r>
          </a:p>
          <a:p>
            <a:endParaRPr lang="ru-RU" sz="20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Охват - более </a:t>
            </a:r>
            <a:r>
              <a:rPr lang="ru-RU" sz="2000" dirty="0">
                <a:solidFill>
                  <a:srgbClr val="FF0000"/>
                </a:solidFill>
                <a:latin typeface="+mn-lt"/>
              </a:rPr>
              <a:t>98%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жителей Свердловской области (</a:t>
            </a:r>
            <a:r>
              <a:rPr lang="ru-RU" sz="2000" dirty="0">
                <a:solidFill>
                  <a:srgbClr val="FF0000"/>
                </a:solidFill>
                <a:latin typeface="+mn-lt"/>
              </a:rPr>
              <a:t>около 4 млн человек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).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269" y="1597573"/>
            <a:ext cx="3480898" cy="447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65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8263467" y="6127749"/>
            <a:ext cx="3589866" cy="730252"/>
          </a:xfrm>
        </p:spPr>
        <p:txBody>
          <a:bodyPr/>
          <a:lstStyle/>
          <a:p>
            <a:r>
              <a:rPr lang="ru-RU" dirty="0" smtClean="0"/>
              <a:t>ТЕЛЕРАДИОСЕТЬ РОССИИ 2018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D4DB-14A3-49CF-99C3-80731B9A3040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753533" y="6127748"/>
            <a:ext cx="10253134" cy="73025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В 2019 г.- включение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всех передатчиков второго мультиплекса </a:t>
            </a:r>
            <a:r>
              <a:rPr lang="ru-RU" sz="1800" dirty="0" smtClean="0">
                <a:solidFill>
                  <a:srgbClr val="FF0000"/>
                </a:solidFill>
              </a:rPr>
              <a:t>РТРС-2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на территории Свердловской области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125" y="785133"/>
            <a:ext cx="7373542" cy="534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26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Региональное вещание в цифровом формате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ТЕЛЕРАДИОСЕТЬ РОССИИ 2018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D4DB-14A3-49CF-99C3-80731B9A3040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838200" y="1355035"/>
            <a:ext cx="11006959" cy="735690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3 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декабря 2017 состоялся торжественный запуск регионального цифрового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вещания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315496" y="4257765"/>
            <a:ext cx="2504183" cy="1266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400" dirty="0">
              <a:solidFill>
                <a:srgbClr val="002060"/>
              </a:solidFill>
              <a:cs typeface="Calibri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56632" y="5641450"/>
            <a:ext cx="26024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 smtClean="0">
                <a:solidFill>
                  <a:srgbClr val="00478E"/>
                </a:solidFill>
                <a:latin typeface="Calibri"/>
                <a:cs typeface="Calibri"/>
              </a:rPr>
              <a:t> </a:t>
            </a:r>
            <a:endParaRPr lang="ru-RU" sz="1000" b="1" dirty="0">
              <a:solidFill>
                <a:srgbClr val="00478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70597" y="4772845"/>
            <a:ext cx="40511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1200" b="1" dirty="0" smtClean="0">
                <a:solidFill>
                  <a:srgbClr val="00478E"/>
                </a:solidFill>
                <a:latin typeface="Calibri"/>
                <a:cs typeface="Calibri"/>
              </a:rPr>
              <a:t>    </a:t>
            </a:r>
            <a:endParaRPr lang="ru-RU" sz="1200" b="1" dirty="0" smtClean="0">
              <a:solidFill>
                <a:srgbClr val="00478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119" y="1930067"/>
            <a:ext cx="5347814" cy="3711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2831193"/>
              </p:ext>
            </p:extLst>
          </p:nvPr>
        </p:nvGraphicFramePr>
        <p:xfrm>
          <a:off x="5143369" y="5801394"/>
          <a:ext cx="1198310" cy="829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" name="Visio" r:id="rId4" imgW="746355" imgH="514968" progId="Visio.Drawing.11">
                  <p:embed/>
                </p:oleObj>
              </mc:Choice>
              <mc:Fallback>
                <p:oleObj name="Visio" r:id="rId4" imgW="746355" imgH="51496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369" y="5801394"/>
                        <a:ext cx="1198310" cy="8295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785044" y="2134107"/>
            <a:ext cx="435796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chemeClr val="accent1">
                    <a:lumMod val="75000"/>
                  </a:schemeClr>
                </a:solidFill>
              </a:rPr>
              <a:t>Региональные программы ГТРК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>«Урал» 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</a:rPr>
              <a:t>доступны на каналах первого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>мультиплекса: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FF0000"/>
                </a:solidFill>
              </a:rPr>
              <a:t>«</a:t>
            </a:r>
            <a:r>
              <a:rPr lang="ru-RU" sz="2200" dirty="0">
                <a:solidFill>
                  <a:srgbClr val="FF0000"/>
                </a:solidFill>
              </a:rPr>
              <a:t>Россия 1», </a:t>
            </a:r>
            <a:endParaRPr lang="ru-RU" sz="2200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FF0000"/>
                </a:solidFill>
              </a:rPr>
              <a:t>«</a:t>
            </a:r>
            <a:r>
              <a:rPr lang="ru-RU" sz="2200" dirty="0">
                <a:solidFill>
                  <a:srgbClr val="FF0000"/>
                </a:solidFill>
              </a:rPr>
              <a:t>Россия 24», </a:t>
            </a:r>
            <a:endParaRPr lang="ru-RU" sz="2200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FF0000"/>
                </a:solidFill>
              </a:rPr>
              <a:t>«</a:t>
            </a:r>
            <a:r>
              <a:rPr lang="ru-RU" sz="2200" dirty="0">
                <a:solidFill>
                  <a:srgbClr val="FF0000"/>
                </a:solidFill>
              </a:rPr>
              <a:t>Радио России» </a:t>
            </a:r>
            <a:endParaRPr lang="ru-RU" sz="2200" dirty="0" smtClean="0">
              <a:solidFill>
                <a:srgbClr val="FF0000"/>
              </a:solidFill>
            </a:endParaRPr>
          </a:p>
        </p:txBody>
      </p:sp>
      <p:sp>
        <p:nvSpPr>
          <p:cNvPr id="19" name="Текст 4"/>
          <p:cNvSpPr txBox="1">
            <a:spLocks/>
          </p:cNvSpPr>
          <p:nvPr/>
        </p:nvSpPr>
        <p:spPr>
          <a:xfrm>
            <a:off x="7342620" y="5641450"/>
            <a:ext cx="3397917" cy="1149489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Одна из задач ФЦП: обеспечение населения РФ региональным цифровым эфирным телерадиовещанием</a:t>
            </a:r>
          </a:p>
        </p:txBody>
      </p:sp>
    </p:spTree>
    <p:extLst>
      <p:ext uri="{BB962C8B-B14F-4D97-AF65-F5344CB8AC3E}">
        <p14:creationId xmlns:p14="http://schemas.microsoft.com/office/powerpoint/2010/main" val="241389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kemerovo.rtrs.ru/upload/medialibrary/296/a01b4e2c4babcb577025c81b30d2d87d_1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75" y="3960514"/>
            <a:ext cx="5699125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Способы приема цифрового эфирного телевидения</a:t>
            </a:r>
            <a:endParaRPr lang="ru-RU" dirty="0"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ТЕЛЕРАДИОСЕТЬ РОССИИ 2018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D4DB-14A3-49CF-99C3-80731B9A3040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6460943" y="3953558"/>
            <a:ext cx="4870632" cy="2261529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Для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приема ЦЭТВ на новом телевизоре, который поддерживает стандарт DVB-T2, нужна лишь антенна ДМВ-диапазона. </a:t>
            </a:r>
            <a:endParaRPr lang="ru-RU" sz="18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Для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старого аналогового телевизора, кроме антенны, нужна еще специальная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«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цифровая приставка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»</a:t>
            </a:r>
            <a:endParaRPr lang="ru-RU" sz="1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054" name="Picture 6" descr="http://kemerovo.rtrs.ru/upload/medialibrary/1d7/95f3d219714ac66922b6838681a9b309_1_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80" y="1580640"/>
            <a:ext cx="10548895" cy="233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56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1140232"/>
            <a:ext cx="10122243" cy="1022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+mn-lt"/>
              </a:rPr>
              <a:t>Сокращение аналогового вещания </a:t>
            </a: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ТЕЛЕРАДИОСЕТЬ РОССИИ 2018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D4DB-14A3-49CF-99C3-80731B9A3040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6104239" y="2362628"/>
            <a:ext cx="5791428" cy="3234983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Только в «цифре»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+mn-lt"/>
              </a:rPr>
              <a:t>2019 год: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прекращение субсидирования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общероссийским обязательным общедоступным телеканалам и радиоканалам на распространение эфирного аналогового сигнала в населенных пунктах с численностью населения менее 100 тыс. жителей.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endParaRPr lang="ru-RU" sz="1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endParaRPr lang="ru-RU" sz="1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61" y="2045978"/>
            <a:ext cx="5254128" cy="380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99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+mn-lt"/>
              </a:rPr>
              <a:t>«ЛИТЕРА А». </a:t>
            </a:r>
            <a:r>
              <a:rPr lang="ru-RU" dirty="0">
                <a:latin typeface="+mn-lt"/>
              </a:rPr>
              <a:t>ИНФОРМИРОВАНИЕ ТЕЛЕЗРИТЕЛЕЙ 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ОБ ИСПОЛЬЗОВАНИИ АНАЛОГОВОГО ТЕЛЕСИГНАЛА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ТЕЛЕРАДИОСЕТЬ РОССИИ 2018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D4DB-14A3-49CF-99C3-80731B9A3040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795868" y="1854199"/>
            <a:ext cx="7154332" cy="4260851"/>
          </a:xfrm>
        </p:spPr>
        <p:txBody>
          <a:bodyPr/>
          <a:lstStyle/>
          <a:p>
            <a:r>
              <a:rPr lang="ru-RU" sz="2200" dirty="0" smtClean="0">
                <a:solidFill>
                  <a:srgbClr val="0070C0"/>
                </a:solidFill>
              </a:rPr>
              <a:t>РТРС совместно </a:t>
            </a:r>
            <a:r>
              <a:rPr lang="ru-RU" sz="2200" dirty="0">
                <a:solidFill>
                  <a:srgbClr val="0070C0"/>
                </a:solidFill>
              </a:rPr>
              <a:t>с федеральными телеканалами </a:t>
            </a:r>
            <a:r>
              <a:rPr lang="ru-RU" sz="2200" dirty="0" smtClean="0">
                <a:solidFill>
                  <a:srgbClr val="0070C0"/>
                </a:solidFill>
              </a:rPr>
              <a:t>начал маркировать </a:t>
            </a:r>
            <a:r>
              <a:rPr lang="ru-RU" sz="2200" dirty="0">
                <a:solidFill>
                  <a:srgbClr val="0070C0"/>
                </a:solidFill>
              </a:rPr>
              <a:t>аналоговый телесигнал специальной литерой «А», добавленной к логотипам аналоговых версий телеканалов </a:t>
            </a:r>
            <a:r>
              <a:rPr lang="ru-RU" sz="2200" dirty="0">
                <a:solidFill>
                  <a:srgbClr val="FF0000"/>
                </a:solidFill>
              </a:rPr>
              <a:t>«Первый канал», «Россия 1», «НТВ», «Петербург 5 канал», «</a:t>
            </a:r>
            <a:r>
              <a:rPr lang="ru-RU" sz="2200" dirty="0" err="1">
                <a:solidFill>
                  <a:srgbClr val="FF0000"/>
                </a:solidFill>
              </a:rPr>
              <a:t>Рен</a:t>
            </a:r>
            <a:r>
              <a:rPr lang="ru-RU" sz="2200" dirty="0">
                <a:solidFill>
                  <a:srgbClr val="FF0000"/>
                </a:solidFill>
              </a:rPr>
              <a:t>-ТВ</a:t>
            </a:r>
            <a:r>
              <a:rPr lang="ru-RU" sz="2200" dirty="0" smtClean="0">
                <a:solidFill>
                  <a:srgbClr val="FF0000"/>
                </a:solidFill>
              </a:rPr>
              <a:t>», «СТС</a:t>
            </a:r>
            <a:r>
              <a:rPr lang="ru-RU" sz="2200" dirty="0">
                <a:solidFill>
                  <a:srgbClr val="FF0000"/>
                </a:solidFill>
              </a:rPr>
              <a:t>». </a:t>
            </a:r>
            <a:endParaRPr lang="ru-RU" sz="2200" dirty="0" smtClean="0">
              <a:solidFill>
                <a:srgbClr val="FF0000"/>
              </a:solidFill>
            </a:endParaRPr>
          </a:p>
          <a:p>
            <a:endParaRPr lang="ru-RU" sz="2200" dirty="0"/>
          </a:p>
          <a:p>
            <a:r>
              <a:rPr lang="ru-RU" sz="2200" dirty="0" smtClean="0">
                <a:solidFill>
                  <a:srgbClr val="FF0000"/>
                </a:solidFill>
              </a:rPr>
              <a:t>Наличие </a:t>
            </a:r>
            <a:r>
              <a:rPr lang="ru-RU" sz="2200" dirty="0">
                <a:solidFill>
                  <a:srgbClr val="FF0000"/>
                </a:solidFill>
              </a:rPr>
              <a:t>на экране литеры «А» означает</a:t>
            </a:r>
            <a:r>
              <a:rPr lang="ru-RU" sz="2200" dirty="0"/>
              <a:t>, </a:t>
            </a:r>
            <a:r>
              <a:rPr lang="ru-RU" sz="2200" dirty="0">
                <a:solidFill>
                  <a:srgbClr val="0070C0"/>
                </a:solidFill>
              </a:rPr>
              <a:t>что</a:t>
            </a:r>
            <a:r>
              <a:rPr lang="ru-RU" sz="2200" dirty="0"/>
              <a:t> </a:t>
            </a:r>
            <a:r>
              <a:rPr lang="ru-RU" sz="2200" dirty="0">
                <a:solidFill>
                  <a:srgbClr val="FF0000"/>
                </a:solidFill>
              </a:rPr>
              <a:t>зритель принимает аналоговый телеканал </a:t>
            </a:r>
            <a:r>
              <a:rPr lang="ru-RU" sz="2200" dirty="0">
                <a:solidFill>
                  <a:srgbClr val="0070C0"/>
                </a:solidFill>
              </a:rPr>
              <a:t>на старом аналоговом телевизоре, либо пользуется новым телевизором, не переключенным в режим приема цифрового сигнала.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101" y="1700811"/>
            <a:ext cx="4076770" cy="2609932"/>
          </a:xfrm>
          <a:prstGeom prst="rect">
            <a:avLst/>
          </a:prstGeom>
        </p:spPr>
      </p:pic>
      <p:pic>
        <p:nvPicPr>
          <p:cNvPr id="7170" name="Picture 2" descr="d:\Users\IGordeeva\Desktop\2018\Пресс-служба, рассылки\Литера А. изображение на экранах\¦Э¦в¦Т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584" y="4585339"/>
            <a:ext cx="2489905" cy="1569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Users\IGordeeva\Desktop\2018\Пресс-служба, рассылки\Литера А. изображение на экранах\¦а¦-TБTБ¦¬TП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5372" y="4569667"/>
            <a:ext cx="1751879" cy="143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8863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C3EC1A5D-46DF-9343-ADE5-BB6DEDD087C6}" vid="{33B47CC5-7046-8048-99C2-608771ABBEE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5647</TotalTime>
  <Words>611</Words>
  <Application>Microsoft Office PowerPoint</Application>
  <PresentationFormat>Произвольный</PresentationFormat>
  <Paragraphs>105</Paragraphs>
  <Slides>14</Slides>
  <Notes>11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Visio</vt:lpstr>
      <vt:lpstr>Цифровое эфирное телерадиовещание  в Свердловской области</vt:lpstr>
      <vt:lpstr>Федеральное государственное унитарное предприятие  «Российская телевизионная и радиовещательная сеть» (РТРС)  Образовано Указом Президента РФ от 13.08.2001 № 1031.</vt:lpstr>
      <vt:lpstr>Презентация PowerPoint</vt:lpstr>
      <vt:lpstr>Организация цифрового эфирного телевещания в Свердловской области (пакет каналов РТРС-1)</vt:lpstr>
      <vt:lpstr>Презентация PowerPoint</vt:lpstr>
      <vt:lpstr>Региональное вещание в цифровом формате</vt:lpstr>
      <vt:lpstr>Способы приема цифрового эфирного телевидения</vt:lpstr>
      <vt:lpstr>Сокращение аналогового вещания  </vt:lpstr>
      <vt:lpstr>«ЛИТЕРА А». ИНФОРМИРОВАНИЕ ТЕЛЕЗРИТЕЛЕЙ  ОБ ИСПОЛЬЗОВАНИИ АНАЛОГОВОГО ТЕЛЕСИГНАЛА </vt:lpstr>
      <vt:lpstr>Организация цифрового эфирного вещания в Южном управленческом округе   Станции цифрового вещания: </vt:lpstr>
      <vt:lpstr>Филиал РТРС «Свердловский ОРТПЦ»: Информирование населения 2018г. </vt:lpstr>
      <vt:lpstr>Сайт РТРС.РФ</vt:lpstr>
      <vt:lpstr>Интерактивная карта ЦЭТВ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Гордеева Ирина Евгеньевна</cp:lastModifiedBy>
  <cp:revision>189</cp:revision>
  <cp:lastPrinted>2018-05-29T16:49:47Z</cp:lastPrinted>
  <dcterms:created xsi:type="dcterms:W3CDTF">2017-03-27T11:35:51Z</dcterms:created>
  <dcterms:modified xsi:type="dcterms:W3CDTF">2018-08-29T14:12:32Z</dcterms:modified>
</cp:coreProperties>
</file>