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  <a:srgbClr val="9900FF"/>
    <a:srgbClr val="3399FF"/>
    <a:srgbClr val="6666FF"/>
    <a:srgbClr val="66FF33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ru-RU" dirty="0" smtClean="0"/>
              <a:t>ПАЛЬЧИКОВЫЕ ИГРЫ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93827" y="1052736"/>
            <a:ext cx="4845224" cy="5805264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Простые и веселые </a:t>
            </a:r>
            <a:r>
              <a:rPr lang="ru-RU" b="1" dirty="0"/>
              <a:t>пальчиковые игры</a:t>
            </a:r>
            <a:r>
              <a:rPr lang="ru-RU" dirty="0"/>
              <a:t> для </a:t>
            </a:r>
            <a:r>
              <a:rPr lang="ru-RU" i="1" dirty="0"/>
              <a:t>развития моторики</a:t>
            </a:r>
            <a:r>
              <a:rPr lang="ru-RU" dirty="0"/>
              <a:t> Вашего малыша. Известно что существует прямая связь между развитием мелкой моторики и развитием мышления ребенка. Чем более ловкие пальчики - тем более гибкий ум. А </a:t>
            </a:r>
            <a:r>
              <a:rPr lang="ru-RU" i="1" dirty="0"/>
              <a:t>пальчиковые игры</a:t>
            </a:r>
            <a:r>
              <a:rPr lang="ru-RU" dirty="0"/>
              <a:t> как нельзя лучше помогают в развитии мелкой моторики крохи. У </a:t>
            </a:r>
            <a:r>
              <a:rPr lang="ru-RU" b="1" dirty="0"/>
              <a:t>пальчиковых игр</a:t>
            </a:r>
            <a:r>
              <a:rPr lang="ru-RU" dirty="0"/>
              <a:t> есть еще одно преимущество - они помогают прочнее налаживать тесный контакт родителя с ребенком. Ведь для малыша нет ничего лучше игры, а пальчиковые игры очень увлекательны, и нравятся детям. Но если малыш не хочет повторять за Вами движения пальчиковых игр, то просто играйте сами, рано или поздно он к Вам присоединится.</a:t>
            </a:r>
            <a:endParaRPr lang="ru-RU" dirty="0"/>
          </a:p>
        </p:txBody>
      </p:sp>
      <p:pic>
        <p:nvPicPr>
          <p:cNvPr id="5" name="Picture 2" descr="http://content.foto.mail.ru/mail/lusietheone/_answers/i-1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4283968" cy="5109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258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3168352" cy="540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35896" y="548680"/>
            <a:ext cx="5072608" cy="2952328"/>
          </a:xfrm>
        </p:spPr>
        <p:txBody>
          <a:bodyPr>
            <a:normAutofit fontScale="25000" lnSpcReduction="20000"/>
          </a:bodyPr>
          <a:lstStyle/>
          <a:p>
            <a:r>
              <a:rPr lang="ru-RU" sz="64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ЧАСЫ</a:t>
            </a:r>
          </a:p>
          <a:p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6400" i="1" dirty="0" smtClean="0">
                <a:solidFill>
                  <a:srgbClr val="00B050"/>
                </a:solidFill>
              </a:rPr>
              <a:t>Садимся на коврик или подушку (на колени). Перебираем пальчиками ("бежим") от </a:t>
            </a:r>
            <a:r>
              <a:rPr lang="ru-RU" sz="6400" i="1" dirty="0" err="1" smtClean="0">
                <a:solidFill>
                  <a:srgbClr val="00B050"/>
                </a:solidFill>
              </a:rPr>
              <a:t>коленочек</a:t>
            </a:r>
            <a:r>
              <a:rPr lang="ru-RU" sz="6400" i="1" dirty="0" smtClean="0">
                <a:solidFill>
                  <a:srgbClr val="00B050"/>
                </a:solidFill>
              </a:rPr>
              <a:t> до макушки </a:t>
            </a:r>
            <a:endParaRPr lang="en-US" sz="6400" dirty="0" smtClean="0">
              <a:solidFill>
                <a:srgbClr val="00B050"/>
              </a:solidFill>
            </a:endParaRPr>
          </a:p>
          <a:p>
            <a:pPr lvl="2" algn="l"/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полезла в первый раз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Посмотреть, который час.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Вдруг часы сказали: “Бом!”, </a:t>
            </a:r>
            <a:r>
              <a:rPr lang="ru-RU" sz="6400" i="1" dirty="0" smtClean="0"/>
              <a:t/>
            </a:r>
            <a:br>
              <a:rPr lang="ru-RU" sz="6400" i="1" dirty="0" smtClean="0"/>
            </a:br>
            <a:r>
              <a:rPr lang="en-US" sz="6400" i="1" dirty="0" smtClean="0"/>
              <a:t>                                   </a:t>
            </a:r>
            <a:r>
              <a:rPr lang="ru-RU" sz="6400" i="1" dirty="0" smtClean="0">
                <a:solidFill>
                  <a:srgbClr val="00B050"/>
                </a:solidFill>
              </a:rPr>
              <a:t>Один хлопок над головой</a:t>
            </a:r>
            <a:r>
              <a:rPr lang="ru-RU" sz="6400" i="1" dirty="0" smtClean="0"/>
              <a:t>.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скатилась кувырком.</a:t>
            </a:r>
            <a:r>
              <a:rPr lang="ru-RU" sz="6400" dirty="0" smtClean="0"/>
              <a:t> </a:t>
            </a:r>
            <a:r>
              <a:rPr lang="ru-RU" sz="6400" i="1" dirty="0" smtClean="0"/>
              <a:t/>
            </a:r>
            <a:br>
              <a:rPr lang="ru-RU" sz="6400" i="1" dirty="0" smtClean="0"/>
            </a:br>
            <a:r>
              <a:rPr lang="en-US" sz="6400" i="1" dirty="0" smtClean="0">
                <a:solidFill>
                  <a:srgbClr val="00B050"/>
                </a:solidFill>
              </a:rPr>
              <a:t>                              </a:t>
            </a:r>
            <a:r>
              <a:rPr lang="ru-RU" sz="6400" i="1" dirty="0" smtClean="0">
                <a:solidFill>
                  <a:srgbClr val="00B050"/>
                </a:solidFill>
              </a:rPr>
              <a:t>Руки "скатываются" на пол. </a:t>
            </a:r>
            <a:r>
              <a:rPr lang="ru-RU" sz="6400" dirty="0" smtClean="0">
                <a:solidFill>
                  <a:srgbClr val="00B050"/>
                </a:solidFill>
              </a:rPr>
              <a:t/>
            </a:r>
            <a:br>
              <a:rPr lang="ru-RU" sz="6400" dirty="0" smtClean="0">
                <a:solidFill>
                  <a:srgbClr val="00B050"/>
                </a:solidFill>
              </a:rPr>
            </a:b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полезла второй раз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Посмотреть, который час.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Вдруг часы сказали: “Бом, бом!” </a:t>
            </a:r>
            <a:r>
              <a:rPr lang="ru-RU" sz="6400" i="1" dirty="0" smtClean="0"/>
              <a:t/>
            </a:r>
            <a:br>
              <a:rPr lang="ru-RU" sz="6400" i="1" dirty="0" smtClean="0"/>
            </a:br>
            <a:r>
              <a:rPr lang="en-US" sz="6400" i="1" dirty="0" smtClean="0"/>
              <a:t>                                                               </a:t>
            </a:r>
            <a:r>
              <a:rPr lang="ru-RU" sz="6400" i="1" dirty="0" smtClean="0">
                <a:solidFill>
                  <a:srgbClr val="00B050"/>
                </a:solidFill>
              </a:rPr>
              <a:t>Два хлопка</a:t>
            </a:r>
            <a:r>
              <a:rPr lang="ru-RU" sz="6400" i="1" dirty="0" smtClean="0"/>
              <a:t>.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скатилась кувырком.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полезла в третий раз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Посмотреть, который час. </a:t>
            </a:r>
            <a:b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Вдруг часы сказали: “Бом, бом, бом!” </a:t>
            </a:r>
            <a:r>
              <a:rPr lang="ru-RU" sz="6400" i="1" dirty="0" smtClean="0"/>
              <a:t/>
            </a:r>
            <a:br>
              <a:rPr lang="ru-RU" sz="6400" i="1" dirty="0" smtClean="0"/>
            </a:br>
            <a:r>
              <a:rPr lang="en-US" sz="6400" i="1" dirty="0" smtClean="0"/>
              <a:t>                                                               </a:t>
            </a:r>
            <a:r>
              <a:rPr lang="ru-RU" sz="6400" i="1" dirty="0" smtClean="0">
                <a:solidFill>
                  <a:srgbClr val="00B050"/>
                </a:solidFill>
              </a:rPr>
              <a:t>Три хлопка.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b="1" dirty="0" smtClean="0">
                <a:solidFill>
                  <a:schemeClr val="accent6">
                    <a:lumMod val="75000"/>
                  </a:schemeClr>
                </a:solidFill>
              </a:rPr>
              <a:t>Мышь скатилась кувырком. </a:t>
            </a:r>
            <a:endParaRPr lang="ru-RU" sz="6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" name="Рисунок 3" descr="Картинка 137 из 960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36004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466728" cy="56026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548680"/>
            <a:ext cx="4464496" cy="554461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6400" b="1" u="sng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ПЕРЧАТКА</a:t>
            </a:r>
          </a:p>
          <a:p>
            <a:pPr algn="ctr">
              <a:buNone/>
            </a:pPr>
            <a:endParaRPr lang="ru-RU" sz="6400" dirty="0" smtClean="0"/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Весёлая мышка</a:t>
            </a: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Перчатку нашла,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Раскрываем ладошку, пальцы растопырены (перчатка). Поворачиваем руки то ладонью, то тыльной стороной вверх. </a:t>
            </a:r>
            <a:endParaRPr lang="en-US" sz="64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Гнездо в ней устроив,</a:t>
            </a:r>
            <a:r>
              <a:rPr lang="ru-RU" sz="6400" dirty="0" smtClean="0"/>
              <a:t> </a:t>
            </a:r>
            <a:endParaRPr lang="en-US" sz="6400" dirty="0" smtClean="0"/>
          </a:p>
          <a:p>
            <a:pPr>
              <a:buNone/>
            </a:pP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       Складываем ладоши "ковшом“</a:t>
            </a:r>
            <a:endParaRPr lang="en-US" sz="6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Мышат позвала.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Сгибаем - разгибаем пальцы ("зовущий" жест) </a:t>
            </a:r>
            <a:endParaRPr lang="en-US" sz="6400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Им корочку хлеба</a:t>
            </a:r>
            <a:endParaRPr lang="en-US" sz="64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Дала покусать,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Кончиком большого пальца поочерёдно стучим по кончикам остальных пальчиков</a:t>
            </a:r>
            <a:r>
              <a:rPr lang="ru-RU" sz="6400" i="1" dirty="0" smtClean="0"/>
              <a:t>. </a:t>
            </a:r>
            <a:endParaRPr lang="en-US" sz="6400" i="1" dirty="0" smtClean="0"/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Погладила (отшлёпала) всех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Большим пальцем гладим ("шлёпаем") остальные (скользящим движением от мизинца к указательному). </a:t>
            </a:r>
            <a:endParaRPr lang="en-US" sz="64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6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 отправила спать. </a:t>
            </a:r>
            <a:r>
              <a:rPr lang="ru-RU" sz="6400" dirty="0" smtClean="0"/>
              <a:t/>
            </a:r>
            <a:br>
              <a:rPr lang="ru-RU" sz="6400" dirty="0" smtClean="0"/>
            </a:br>
            <a:r>
              <a:rPr lang="ru-RU" sz="6400" i="1" dirty="0" smtClean="0">
                <a:solidFill>
                  <a:schemeClr val="accent2">
                    <a:lumMod val="75000"/>
                  </a:schemeClr>
                </a:solidFill>
              </a:rPr>
              <a:t>Ладони прижимаем друг к другу, кладём под щёку (спим).</a:t>
            </a:r>
            <a:r>
              <a:rPr lang="ru-RU" sz="4900" i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pic>
        <p:nvPicPr>
          <p:cNvPr id="4" name="Рисунок 3" descr="Картинка 1 из 9600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80728"/>
            <a:ext cx="302433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42792" cy="567464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1960" y="260648"/>
            <a:ext cx="4690864" cy="5793507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                     </a:t>
            </a:r>
            <a:r>
              <a:rPr lang="ru-RU" sz="1600" b="1" dirty="0" smtClean="0"/>
              <a:t>КОТЯТА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Ладошки складываем, пальцы прижимаем друг к другу. Локти опираются о стол.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У кошечки нашей есть десять котят, 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Покачиваем руками, не разъединяя их.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Сейчас все котята по парам стоят: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Два толстых, два ловких,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Два длинных, два хитрых,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Два маленьких самых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И самых красивых. </a:t>
            </a: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/>
              <a:t/>
            </a:r>
            <a:br>
              <a:rPr lang="ru-RU" sz="1600" i="1" dirty="0" smtClean="0"/>
            </a:br>
            <a:r>
              <a:rPr lang="ru-RU" sz="1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Постукиваем соответствующими пальцами друг о друга (от большого к мизинцу). </a:t>
            </a:r>
            <a:endParaRPr lang="ru-RU" sz="1600" i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3074" name="Picture 2" descr="http://im4-tub.yandex.net/i?id=135541040-2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3888432" cy="40324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4760" cy="59626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332656"/>
            <a:ext cx="4762872" cy="5793507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 smtClean="0">
                <a:solidFill>
                  <a:srgbClr val="6666FF"/>
                </a:solidFill>
              </a:rPr>
              <a:t>                                 </a:t>
            </a:r>
            <a:r>
              <a:rPr lang="ru-RU" b="1" u="sng" dirty="0" smtClean="0">
                <a:solidFill>
                  <a:srgbClr val="6666FF"/>
                </a:solidFill>
              </a:rPr>
              <a:t>ТАРАКАНЫ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400" b="1" dirty="0" smtClean="0">
                <a:solidFill>
                  <a:srgbClr val="FF0066"/>
                </a:solidFill>
              </a:rPr>
              <a:t>За буфетом под пакетом десять тараканов. </a:t>
            </a:r>
            <a:endParaRPr lang="en-US" sz="3400" b="1" dirty="0" smtClean="0">
              <a:solidFill>
                <a:srgbClr val="FF0066"/>
              </a:solidFill>
            </a:endParaRPr>
          </a:p>
          <a:p>
            <a:r>
              <a:rPr lang="en-US" sz="3400" b="1" dirty="0" smtClean="0">
                <a:solidFill>
                  <a:srgbClr val="FF0066"/>
                </a:solidFill>
              </a:rPr>
              <a:t>                                                                            </a:t>
            </a:r>
            <a:r>
              <a:rPr lang="ru-RU" dirty="0" smtClean="0"/>
              <a:t>(2 раза) 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>
                <a:solidFill>
                  <a:srgbClr val="66FF33"/>
                </a:solidFill>
              </a:rPr>
              <a:t>Ладони раскрываем, прижимаем к боковой поверхности стола, пальцы рук ("тараканы") растопырены, шевелим ими. </a:t>
            </a:r>
            <a:r>
              <a:rPr lang="ru-RU" dirty="0" smtClean="0">
                <a:solidFill>
                  <a:srgbClr val="66FF33"/>
                </a:solidFill>
              </a:rPr>
              <a:t/>
            </a:r>
            <a:br>
              <a:rPr lang="ru-RU" dirty="0" smtClean="0">
                <a:solidFill>
                  <a:srgbClr val="66FF33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400" b="1" dirty="0" smtClean="0">
                <a:solidFill>
                  <a:srgbClr val="FF0066"/>
                </a:solidFill>
              </a:rPr>
              <a:t>Самый храбрый таракан побежал к тебе в карман. </a:t>
            </a:r>
            <a:r>
              <a:rPr lang="ru-RU" sz="3400" b="1" i="1" dirty="0" smtClean="0">
                <a:solidFill>
                  <a:srgbClr val="FF0066"/>
                </a:solidFill>
              </a:rPr>
              <a:t/>
            </a:r>
            <a:br>
              <a:rPr lang="ru-RU" sz="3400" b="1" i="1" dirty="0" smtClean="0">
                <a:solidFill>
                  <a:srgbClr val="FF0066"/>
                </a:solidFill>
              </a:rPr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>
                <a:solidFill>
                  <a:srgbClr val="66FF33"/>
                </a:solidFill>
              </a:rPr>
              <a:t>Бежим пальцами рук по туловищу, имитируем </a:t>
            </a:r>
            <a:r>
              <a:rPr lang="ru-RU" i="1" dirty="0" err="1" smtClean="0">
                <a:solidFill>
                  <a:srgbClr val="66FF33"/>
                </a:solidFill>
              </a:rPr>
              <a:t>заползание</a:t>
            </a:r>
            <a:r>
              <a:rPr lang="ru-RU" i="1" dirty="0" smtClean="0">
                <a:solidFill>
                  <a:srgbClr val="66FF33"/>
                </a:solidFill>
              </a:rPr>
              <a:t> "за шиворот". </a:t>
            </a:r>
            <a:r>
              <a:rPr lang="ru-RU" dirty="0" smtClean="0">
                <a:solidFill>
                  <a:srgbClr val="66FF33"/>
                </a:solidFill>
              </a:rPr>
              <a:t/>
            </a:r>
            <a:br>
              <a:rPr lang="ru-RU" dirty="0" smtClean="0">
                <a:solidFill>
                  <a:srgbClr val="66FF33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400" b="1" dirty="0" smtClean="0">
                <a:solidFill>
                  <a:srgbClr val="FF0066"/>
                </a:solidFill>
              </a:rPr>
              <a:t>За буфетом под пакетом девять тараканов. 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>
                <a:solidFill>
                  <a:srgbClr val="66FF33"/>
                </a:solidFill>
              </a:rPr>
              <a:t>Загибаем один из пальцев, крутим остальными, показывая, что теперь осталось девять тараканов.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400" b="1" dirty="0" smtClean="0">
                <a:solidFill>
                  <a:srgbClr val="FF0066"/>
                </a:solidFill>
              </a:rPr>
              <a:t>За буфетом под пакетом девять тараканов. </a:t>
            </a:r>
            <a:endParaRPr lang="en-US" sz="3400" b="1" dirty="0" smtClean="0">
              <a:solidFill>
                <a:srgbClr val="FF0066"/>
              </a:solidFill>
            </a:endParaRPr>
          </a:p>
          <a:p>
            <a:r>
              <a:rPr lang="en-US" sz="3400" b="1" dirty="0" smtClean="0">
                <a:solidFill>
                  <a:srgbClr val="FF0066"/>
                </a:solidFill>
              </a:rPr>
              <a:t>                                                                             </a:t>
            </a:r>
            <a:r>
              <a:rPr lang="ru-RU" dirty="0" smtClean="0"/>
              <a:t>(2 раза) 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>
                <a:solidFill>
                  <a:srgbClr val="66FF33"/>
                </a:solidFill>
              </a:rPr>
              <a:t>Движения повторяются аналогично первому куплету, только теперь пальцев (тараканов) не десять, а девять. </a:t>
            </a:r>
            <a:br>
              <a:rPr lang="ru-RU" i="1" dirty="0" smtClean="0">
                <a:solidFill>
                  <a:srgbClr val="66FF33"/>
                </a:solidFill>
              </a:rPr>
            </a:br>
            <a:r>
              <a:rPr lang="ru-RU" i="1" dirty="0" smtClean="0">
                <a:solidFill>
                  <a:srgbClr val="66FF33"/>
                </a:solidFill>
              </a:rPr>
              <a:t>И так далее.</a:t>
            </a:r>
            <a:r>
              <a:rPr lang="ru-RU" dirty="0" smtClean="0">
                <a:solidFill>
                  <a:srgbClr val="66FF33"/>
                </a:solidFill>
              </a:rPr>
              <a:t> </a:t>
            </a:r>
            <a:endParaRPr lang="ru-RU" dirty="0">
              <a:solidFill>
                <a:srgbClr val="66FF33"/>
              </a:solidFill>
            </a:endParaRPr>
          </a:p>
        </p:txBody>
      </p:sp>
      <p:pic>
        <p:nvPicPr>
          <p:cNvPr id="2050" name="Picture 2" descr="http://im5-tub.yandex.net/i?id=107951937-28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3600400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38736" cy="61786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188640"/>
            <a:ext cx="4762872" cy="5937523"/>
          </a:xfrm>
        </p:spPr>
        <p:txBody>
          <a:bodyPr>
            <a:noAutofit/>
          </a:bodyPr>
          <a:lstStyle/>
          <a:p>
            <a:r>
              <a:rPr lang="en-US" sz="1200" b="1" dirty="0" smtClean="0"/>
              <a:t>                                         </a:t>
            </a:r>
            <a:r>
              <a:rPr lang="ru-RU" sz="1200" b="1" u="sng" dirty="0" smtClean="0">
                <a:solidFill>
                  <a:srgbClr val="3399FF"/>
                </a:solidFill>
              </a:rPr>
              <a:t>У ЖИРАФОВ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9900FF"/>
                </a:solidFill>
              </a:rPr>
              <a:t>У жирафов пятна, пятна, пятна, пятнышки везде.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У жирафов пятна, пятна, пятна, пятнышки везде.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/>
              <a:t>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Хлопаем по всему телу ладонями. </a:t>
            </a:r>
            <a:r>
              <a:rPr lang="ru-RU" sz="1200" dirty="0" smtClean="0">
                <a:solidFill>
                  <a:srgbClr val="99CC00"/>
                </a:solidFill>
              </a:rPr>
              <a:t/>
            </a:r>
            <a:br>
              <a:rPr lang="ru-RU" sz="1200" dirty="0" smtClean="0">
                <a:solidFill>
                  <a:srgbClr val="99CC00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лбу, ушах, на шее, на локтях,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носах, на животах, на коленях и носках.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Обоими указательными пальцами </a:t>
            </a:r>
            <a:r>
              <a:rPr lang="en-US" sz="1200" i="1" dirty="0" smtClean="0">
                <a:solidFill>
                  <a:srgbClr val="99CC00"/>
                </a:solidFill>
              </a:rPr>
              <a:t>                       </a:t>
            </a: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дотрагиваемся до </a:t>
            </a:r>
            <a:r>
              <a:rPr lang="en-US" sz="1200" i="1" dirty="0" smtClean="0">
                <a:solidFill>
                  <a:srgbClr val="99CC00"/>
                </a:solidFill>
              </a:rPr>
              <a:t>    </a:t>
            </a: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соответствующих частей тела. </a:t>
            </a:r>
            <a:r>
              <a:rPr lang="ru-RU" sz="1200" dirty="0" smtClean="0">
                <a:solidFill>
                  <a:srgbClr val="99CC00"/>
                </a:solidFill>
              </a:rPr>
              <a:t/>
            </a:r>
            <a:br>
              <a:rPr lang="ru-RU" sz="1200" dirty="0" smtClean="0">
                <a:solidFill>
                  <a:srgbClr val="99CC00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У слонов есть складки, складки, складки, складочки везде.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У слонов есть складки, складки, складки, складочки везде.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/>
              <a:t>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Щипаем себя, как бы собирая складки.</a:t>
            </a:r>
            <a:r>
              <a:rPr lang="ru-RU" sz="1200" i="1" dirty="0" smtClean="0"/>
              <a:t>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9900FF"/>
                </a:solidFill>
              </a:rPr>
              <a:t>На лбу, ушах, на шее, на локтях,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носах, на животах, на коленях и носках.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Обоими указательными </a:t>
            </a:r>
            <a:endParaRPr lang="en-US" sz="1200" i="1" dirty="0" smtClean="0">
              <a:solidFill>
                <a:srgbClr val="99CC00"/>
              </a:solidFill>
            </a:endParaRP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пальцами дотрагиваемся до </a:t>
            </a:r>
            <a:endParaRPr lang="en-US" sz="1200" i="1" dirty="0" smtClean="0">
              <a:solidFill>
                <a:srgbClr val="99CC00"/>
              </a:solidFill>
            </a:endParaRP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соответствующих частей тела. </a:t>
            </a:r>
            <a:r>
              <a:rPr lang="ru-RU" sz="1200" dirty="0" smtClean="0">
                <a:solidFill>
                  <a:srgbClr val="99CC00"/>
                </a:solidFill>
              </a:rPr>
              <a:t/>
            </a:r>
            <a:br>
              <a:rPr lang="ru-RU" sz="1200" dirty="0" smtClean="0">
                <a:solidFill>
                  <a:srgbClr val="99CC00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У котяток шёрстка, шёрстка, шёрстка, </a:t>
            </a:r>
            <a:r>
              <a:rPr lang="ru-RU" sz="1200" dirty="0" err="1" smtClean="0">
                <a:solidFill>
                  <a:srgbClr val="9900FF"/>
                </a:solidFill>
              </a:rPr>
              <a:t>шёрсточка</a:t>
            </a:r>
            <a:r>
              <a:rPr lang="ru-RU" sz="1200" dirty="0" smtClean="0">
                <a:solidFill>
                  <a:srgbClr val="9900FF"/>
                </a:solidFill>
              </a:rPr>
              <a:t> везде.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У котяток шёрстка, шёрстка, шёрстка, </a:t>
            </a:r>
            <a:r>
              <a:rPr lang="ru-RU" sz="1200" dirty="0" err="1" smtClean="0">
                <a:solidFill>
                  <a:srgbClr val="9900FF"/>
                </a:solidFill>
              </a:rPr>
              <a:t>шёрсточка</a:t>
            </a:r>
            <a:r>
              <a:rPr lang="ru-RU" sz="1200" dirty="0" smtClean="0">
                <a:solidFill>
                  <a:srgbClr val="9900FF"/>
                </a:solidFill>
              </a:rPr>
              <a:t> везде. </a:t>
            </a:r>
            <a:r>
              <a:rPr lang="ru-RU" sz="1200" i="1" dirty="0" smtClean="0">
                <a:solidFill>
                  <a:srgbClr val="99CC00"/>
                </a:solidFill>
              </a:rPr>
              <a:t/>
            </a:r>
            <a:br>
              <a:rPr lang="ru-RU" sz="1200" i="1" dirty="0" smtClean="0">
                <a:solidFill>
                  <a:srgbClr val="99CC00"/>
                </a:solidFill>
              </a:rPr>
            </a:br>
            <a:r>
              <a:rPr lang="en-US" sz="1200" i="1" dirty="0" smtClean="0">
                <a:solidFill>
                  <a:srgbClr val="99CC00"/>
                </a:solidFill>
              </a:rPr>
              <a:t>                          </a:t>
            </a:r>
            <a:r>
              <a:rPr lang="ru-RU" sz="1200" i="1" dirty="0" smtClean="0"/>
              <a:t>Поглаживаем себя, как бы разглаживая шёрстку 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>
                <a:solidFill>
                  <a:srgbClr val="9900FF"/>
                </a:solidFill>
              </a:rPr>
              <a:t>На лбу, ушах, на шее, на локтях,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носах, на животах, на коленях и носках.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/>
              <a:t>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Обоими указательными пальцами </a:t>
            </a:r>
            <a:endParaRPr lang="en-US" sz="1200" i="1" dirty="0" smtClean="0">
              <a:solidFill>
                <a:srgbClr val="99CC00"/>
              </a:solidFill>
            </a:endParaRP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дотрагиваемся до </a:t>
            </a:r>
            <a:endParaRPr lang="en-US" sz="1200" i="1" dirty="0" smtClean="0">
              <a:solidFill>
                <a:srgbClr val="99CC00"/>
              </a:solidFill>
            </a:endParaRP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                  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соответствующих частей тела. </a:t>
            </a:r>
            <a:r>
              <a:rPr lang="ru-RU" sz="1200" dirty="0" smtClean="0">
                <a:solidFill>
                  <a:srgbClr val="99CC00"/>
                </a:solidFill>
              </a:rPr>
              <a:t/>
            </a:r>
            <a:br>
              <a:rPr lang="ru-RU" sz="1200" dirty="0" smtClean="0">
                <a:solidFill>
                  <a:srgbClr val="99CC00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А у зебры есть полоски, есть </a:t>
            </a:r>
            <a:r>
              <a:rPr lang="ru-RU" sz="1200" dirty="0" err="1" smtClean="0">
                <a:solidFill>
                  <a:srgbClr val="9900FF"/>
                </a:solidFill>
              </a:rPr>
              <a:t>полосочки</a:t>
            </a:r>
            <a:r>
              <a:rPr lang="ru-RU" sz="1200" dirty="0" smtClean="0">
                <a:solidFill>
                  <a:srgbClr val="9900FF"/>
                </a:solidFill>
              </a:rPr>
              <a:t> везде.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А у зебры есть полоски, есть </a:t>
            </a:r>
            <a:r>
              <a:rPr lang="ru-RU" sz="1200" dirty="0" err="1" smtClean="0">
                <a:solidFill>
                  <a:srgbClr val="9900FF"/>
                </a:solidFill>
              </a:rPr>
              <a:t>полосочки</a:t>
            </a:r>
            <a:r>
              <a:rPr lang="ru-RU" sz="1200" dirty="0" smtClean="0">
                <a:solidFill>
                  <a:srgbClr val="9900FF"/>
                </a:solidFill>
              </a:rPr>
              <a:t> везде.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>
                <a:solidFill>
                  <a:srgbClr val="99CC00"/>
                </a:solidFill>
              </a:rPr>
              <a:t>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Проводим ребрами ладони по телу (рисуем </a:t>
            </a:r>
            <a:r>
              <a:rPr lang="ru-RU" sz="1200" i="1" dirty="0" err="1" smtClean="0">
                <a:solidFill>
                  <a:srgbClr val="99CC00"/>
                </a:solidFill>
              </a:rPr>
              <a:t>полосочки</a:t>
            </a:r>
            <a:r>
              <a:rPr lang="ru-RU" sz="1200" i="1" dirty="0" smtClean="0">
                <a:solidFill>
                  <a:srgbClr val="99CC00"/>
                </a:solidFill>
              </a:rPr>
              <a:t>) </a:t>
            </a:r>
            <a:r>
              <a:rPr lang="ru-RU" sz="1200" dirty="0" smtClean="0">
                <a:solidFill>
                  <a:srgbClr val="99CC00"/>
                </a:solidFill>
              </a:rPr>
              <a:t/>
            </a:r>
            <a:br>
              <a:rPr lang="ru-RU" sz="1200" dirty="0" smtClean="0">
                <a:solidFill>
                  <a:srgbClr val="99CC00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лбу, ушах, на шее, на локтях, </a:t>
            </a:r>
            <a:br>
              <a:rPr lang="ru-RU" sz="1200" dirty="0" smtClean="0">
                <a:solidFill>
                  <a:srgbClr val="9900FF"/>
                </a:solidFill>
              </a:rPr>
            </a:br>
            <a:r>
              <a:rPr lang="ru-RU" sz="1200" dirty="0" smtClean="0">
                <a:solidFill>
                  <a:srgbClr val="9900FF"/>
                </a:solidFill>
              </a:rPr>
              <a:t>На носах, на животах, на коленях и носках. </a:t>
            </a:r>
            <a:r>
              <a:rPr lang="ru-RU" sz="1200" i="1" dirty="0" smtClean="0"/>
              <a:t/>
            </a:r>
            <a:br>
              <a:rPr lang="ru-RU" sz="1200" i="1" dirty="0" smtClean="0"/>
            </a:br>
            <a:r>
              <a:rPr lang="en-US" sz="1200" i="1" dirty="0" smtClean="0">
                <a:solidFill>
                  <a:srgbClr val="99CC00"/>
                </a:solidFill>
              </a:rPr>
              <a:t>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Обоими указательными пальцами </a:t>
            </a:r>
            <a:r>
              <a:rPr lang="en-US" sz="1200" i="1" dirty="0" smtClean="0">
                <a:solidFill>
                  <a:srgbClr val="99CC00"/>
                </a:solidFill>
              </a:rPr>
              <a:t>        </a:t>
            </a:r>
          </a:p>
          <a:p>
            <a:r>
              <a:rPr lang="en-US" sz="1200" i="1" dirty="0" smtClean="0">
                <a:solidFill>
                  <a:srgbClr val="99CC00"/>
                </a:solidFill>
              </a:rPr>
              <a:t>                   </a:t>
            </a:r>
            <a:r>
              <a:rPr lang="ru-RU" sz="1200" i="1" dirty="0" smtClean="0">
                <a:solidFill>
                  <a:srgbClr val="99CC00"/>
                </a:solidFill>
              </a:rPr>
              <a:t>дотрагиваемся</a:t>
            </a:r>
            <a:r>
              <a:rPr lang="en-US" sz="1200" i="1" dirty="0" smtClean="0">
                <a:solidFill>
                  <a:srgbClr val="99CC00"/>
                </a:solidFill>
              </a:rPr>
              <a:t> </a:t>
            </a:r>
            <a:r>
              <a:rPr lang="ru-RU" sz="1200" i="1" dirty="0" smtClean="0">
                <a:solidFill>
                  <a:srgbClr val="99CC00"/>
                </a:solidFill>
              </a:rPr>
              <a:t>до соответствующих частей тела.</a:t>
            </a:r>
            <a:r>
              <a:rPr lang="ru-RU" sz="1200" dirty="0" smtClean="0">
                <a:solidFill>
                  <a:srgbClr val="99CC00"/>
                </a:solidFill>
              </a:rPr>
              <a:t> </a:t>
            </a:r>
            <a:endParaRPr lang="ru-RU" sz="1200" dirty="0">
              <a:solidFill>
                <a:srgbClr val="99CC00"/>
              </a:solidFill>
            </a:endParaRPr>
          </a:p>
        </p:txBody>
      </p:sp>
      <p:pic>
        <p:nvPicPr>
          <p:cNvPr id="1026" name="Picture 2" descr="http://im0-tub.yandex.net/i?id=20181546-18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8640"/>
            <a:ext cx="1872208" cy="2592288"/>
          </a:xfrm>
          <a:prstGeom prst="rect">
            <a:avLst/>
          </a:prstGeom>
          <a:noFill/>
        </p:spPr>
      </p:pic>
      <p:pic>
        <p:nvPicPr>
          <p:cNvPr id="1028" name="Picture 4" descr="http://im3-tub.yandex.net/i?id=69139451-7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412776"/>
            <a:ext cx="2736304" cy="2664296"/>
          </a:xfrm>
          <a:prstGeom prst="rect">
            <a:avLst/>
          </a:prstGeom>
          <a:noFill/>
        </p:spPr>
      </p:pic>
      <p:pic>
        <p:nvPicPr>
          <p:cNvPr id="1030" name="Picture 6" descr="http://im6-tub.yandex.net/i?id=227651782-20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3356992"/>
            <a:ext cx="1944216" cy="1652390"/>
          </a:xfrm>
          <a:prstGeom prst="rect">
            <a:avLst/>
          </a:prstGeom>
          <a:noFill/>
        </p:spPr>
      </p:pic>
      <p:pic>
        <p:nvPicPr>
          <p:cNvPr id="1032" name="Picture 8" descr="http://im2-tub.yandex.net/i?id=102231756-31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4293096"/>
            <a:ext cx="2160240" cy="22315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19</Words>
  <Application>Microsoft Office PowerPoint</Application>
  <PresentationFormat>Экран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ПАЛЬЧИКОВЫЕ ИГРЫ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ANDREY</cp:lastModifiedBy>
  <cp:revision>6</cp:revision>
  <dcterms:created xsi:type="dcterms:W3CDTF">2011-06-09T12:14:45Z</dcterms:created>
  <dcterms:modified xsi:type="dcterms:W3CDTF">2014-02-09T18:06:06Z</dcterms:modified>
</cp:coreProperties>
</file>